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628" r:id="rId4"/>
    <p:sldId id="629" r:id="rId5"/>
    <p:sldId id="607" r:id="rId6"/>
    <p:sldId id="268" r:id="rId7"/>
    <p:sldId id="615" r:id="rId8"/>
    <p:sldId id="611" r:id="rId9"/>
    <p:sldId id="649" r:id="rId10"/>
    <p:sldId id="650" r:id="rId11"/>
    <p:sldId id="651" r:id="rId12"/>
    <p:sldId id="652" r:id="rId13"/>
    <p:sldId id="653" r:id="rId14"/>
    <p:sldId id="654" r:id="rId15"/>
    <p:sldId id="655" r:id="rId16"/>
    <p:sldId id="656" r:id="rId17"/>
    <p:sldId id="657" r:id="rId18"/>
    <p:sldId id="609" r:id="rId19"/>
    <p:sldId id="658" r:id="rId20"/>
    <p:sldId id="659" r:id="rId21"/>
    <p:sldId id="660" r:id="rId22"/>
    <p:sldId id="616" r:id="rId23"/>
    <p:sldId id="610" r:id="rId24"/>
    <p:sldId id="661" r:id="rId25"/>
    <p:sldId id="662" r:id="rId26"/>
    <p:sldId id="663" r:id="rId27"/>
    <p:sldId id="664" r:id="rId28"/>
    <p:sldId id="665" r:id="rId29"/>
    <p:sldId id="666" r:id="rId30"/>
    <p:sldId id="667" r:id="rId31"/>
    <p:sldId id="621" r:id="rId32"/>
    <p:sldId id="668" r:id="rId33"/>
    <p:sldId id="6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27EB1D"/>
    <a:srgbClr val="FFEBB3"/>
    <a:srgbClr val="EDCFE9"/>
    <a:srgbClr val="DA9ED3"/>
    <a:srgbClr val="BDBBBC"/>
    <a:srgbClr val="C9AFC4"/>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212" autoAdjust="0"/>
  </p:normalViewPr>
  <p:slideViewPr>
    <p:cSldViewPr snapToGrid="0" snapToObjects="1">
      <p:cViewPr varScale="1">
        <p:scale>
          <a:sx n="60" d="100"/>
          <a:sy n="60" d="100"/>
        </p:scale>
        <p:origin x="134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05/11/2019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1073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12314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9105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99813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9646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54893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44391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861226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98288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2283897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3296440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3585893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3551269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390277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230785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805578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31</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one or two words to embed using the </a:t>
            </a:r>
            <a:r>
              <a:rPr lang="en-GB" dirty="0" err="1"/>
              <a:t>PiXL</a:t>
            </a:r>
            <a:r>
              <a:rPr lang="en-GB" dirty="0"/>
              <a:t> Unlock 5-phase approach. This example is from the </a:t>
            </a:r>
            <a:r>
              <a:rPr lang="en-GB" dirty="0" err="1"/>
              <a:t>PiXL</a:t>
            </a:r>
            <a:r>
              <a:rPr lang="en-GB" dirty="0"/>
              <a:t> Vocabulary Shorts. Once the vocabulary has been explored, return to the problem.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32</a:t>
            </a:fld>
            <a:endParaRPr lang="en-GB" dirty="0"/>
          </a:p>
        </p:txBody>
      </p:sp>
    </p:spTree>
    <p:extLst>
      <p:ext uri="{BB962C8B-B14F-4D97-AF65-F5344CB8AC3E}">
        <p14:creationId xmlns:p14="http://schemas.microsoft.com/office/powerpoint/2010/main" val="2846908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33</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416569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411704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16381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Y3-4 Problem Types</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Logic Puzzles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145082"/>
            <a:ext cx="4603530" cy="33779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let’s use clue two.</a:t>
            </a:r>
          </a:p>
          <a:p>
            <a:pPr algn="ctr">
              <a:buNone/>
            </a:pPr>
            <a:r>
              <a:rPr lang="en-GB" sz="2600" b="1" dirty="0">
                <a:latin typeface="Calibri" panose="020F0502020204030204" pitchFamily="34" charset="0"/>
                <a:cs typeface="Calibri" panose="020F0502020204030204" pitchFamily="34" charset="0"/>
              </a:rPr>
              <a:t>2. Henry used to like chess and baking best but he has changed his mind. </a:t>
            </a:r>
          </a:p>
          <a:p>
            <a:pPr algn="ctr">
              <a:buNone/>
            </a:pPr>
            <a:r>
              <a:rPr lang="en-GB" sz="2600" b="1" dirty="0">
                <a:latin typeface="Calibri" panose="020F0502020204030204" pitchFamily="34" charset="0"/>
                <a:cs typeface="Calibri" panose="020F0502020204030204" pitchFamily="34" charset="0"/>
              </a:rPr>
              <a:t>Again, we can’t tell exactly what Henry does like but we can </a:t>
            </a:r>
            <a:r>
              <a:rPr lang="en-GB" sz="2600" b="1" dirty="0">
                <a:solidFill>
                  <a:srgbClr val="FF0000"/>
                </a:solidFill>
                <a:latin typeface="Calibri" panose="020F0502020204030204" pitchFamily="34" charset="0"/>
                <a:cs typeface="Calibri" panose="020F0502020204030204" pitchFamily="34" charset="0"/>
              </a:rPr>
              <a:t>eliminate</a:t>
            </a:r>
            <a:r>
              <a:rPr lang="en-GB" sz="2600" b="1" dirty="0">
                <a:latin typeface="Calibri" panose="020F0502020204030204" pitchFamily="34" charset="0"/>
                <a:cs typeface="Calibri" panose="020F0502020204030204" pitchFamily="34" charset="0"/>
              </a:rPr>
              <a:t>.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174512625"/>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77402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366419"/>
            <a:ext cx="4603530" cy="293527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let’s use clue three.</a:t>
            </a:r>
          </a:p>
          <a:p>
            <a:pPr algn="ctr">
              <a:buNone/>
            </a:pPr>
            <a:r>
              <a:rPr lang="en-GB" sz="2600" b="1" dirty="0">
                <a:latin typeface="Calibri" panose="020F0502020204030204" pitchFamily="34" charset="0"/>
                <a:cs typeface="Calibri" panose="020F0502020204030204" pitchFamily="34" charset="0"/>
              </a:rPr>
              <a:t>3. Neither of the boys like cross stitch best.</a:t>
            </a:r>
          </a:p>
          <a:p>
            <a:pPr algn="ctr">
              <a:buNone/>
            </a:pPr>
            <a:r>
              <a:rPr lang="en-GB" sz="2600" b="1" dirty="0">
                <a:latin typeface="Calibri" panose="020F0502020204030204" pitchFamily="34" charset="0"/>
                <a:cs typeface="Calibri" panose="020F0502020204030204" pitchFamily="34" charset="0"/>
              </a:rPr>
              <a:t>Again, we can’t tell exactly what the boys do like but we can </a:t>
            </a:r>
            <a:r>
              <a:rPr lang="en-GB" sz="2600" b="1" dirty="0">
                <a:solidFill>
                  <a:srgbClr val="FF0000"/>
                </a:solidFill>
                <a:latin typeface="Calibri" panose="020F0502020204030204" pitchFamily="34" charset="0"/>
                <a:cs typeface="Calibri" panose="020F0502020204030204" pitchFamily="34" charset="0"/>
              </a:rPr>
              <a:t>eliminate</a:t>
            </a:r>
            <a:r>
              <a:rPr lang="en-GB" sz="2600" b="1" dirty="0">
                <a:latin typeface="Calibri" panose="020F0502020204030204" pitchFamily="34" charset="0"/>
                <a:cs typeface="Calibri" panose="020F0502020204030204" pitchFamily="34" charset="0"/>
              </a:rPr>
              <a:t>.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2937176979"/>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7928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189351"/>
            <a:ext cx="4603530" cy="328941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Each hobby has to be liked by at least one person so this table tells us that </a:t>
            </a:r>
            <a:r>
              <a:rPr lang="en-GB" sz="2600" b="1" dirty="0">
                <a:solidFill>
                  <a:srgbClr val="FF0000"/>
                </a:solidFill>
                <a:latin typeface="Calibri" panose="020F0502020204030204" pitchFamily="34" charset="0"/>
                <a:cs typeface="Calibri" panose="020F0502020204030204" pitchFamily="34" charset="0"/>
              </a:rPr>
              <a:t>Sarah</a:t>
            </a:r>
            <a:r>
              <a:rPr lang="en-GB" sz="2600" b="1" dirty="0">
                <a:latin typeface="Calibri" panose="020F0502020204030204" pitchFamily="34" charset="0"/>
                <a:cs typeface="Calibri" panose="020F0502020204030204" pitchFamily="34" charset="0"/>
              </a:rPr>
              <a:t> must be the one who likes cross stitch!</a:t>
            </a:r>
          </a:p>
          <a:p>
            <a:pPr algn="ctr">
              <a:buNone/>
            </a:pPr>
            <a:r>
              <a:rPr lang="en-GB" sz="2600" b="1" dirty="0">
                <a:latin typeface="Calibri" panose="020F0502020204030204" pitchFamily="34" charset="0"/>
                <a:cs typeface="Calibri" panose="020F0502020204030204" pitchFamily="34" charset="0"/>
              </a:rPr>
              <a:t>We can also </a:t>
            </a:r>
            <a:r>
              <a:rPr lang="en-GB" sz="2600" b="1" dirty="0">
                <a:solidFill>
                  <a:srgbClr val="FF0000"/>
                </a:solidFill>
                <a:latin typeface="Calibri" panose="020F0502020204030204" pitchFamily="34" charset="0"/>
                <a:cs typeface="Calibri" panose="020F0502020204030204" pitchFamily="34" charset="0"/>
              </a:rPr>
              <a:t>eliminate </a:t>
            </a:r>
            <a:r>
              <a:rPr lang="en-GB" sz="2600" b="1" dirty="0">
                <a:latin typeface="Calibri" panose="020F0502020204030204" pitchFamily="34" charset="0"/>
                <a:cs typeface="Calibri" panose="020F0502020204030204" pitchFamily="34" charset="0"/>
              </a:rPr>
              <a:t>her from the other options.</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631134480"/>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1778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410690"/>
            <a:ext cx="4603530" cy="284673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that we have </a:t>
            </a:r>
            <a:r>
              <a:rPr lang="en-GB" sz="2600" b="1" dirty="0">
                <a:solidFill>
                  <a:srgbClr val="FF0000"/>
                </a:solidFill>
                <a:latin typeface="Calibri" panose="020F0502020204030204" pitchFamily="34" charset="0"/>
                <a:cs typeface="Calibri" panose="020F0502020204030204" pitchFamily="34" charset="0"/>
              </a:rPr>
              <a:t>eliminated</a:t>
            </a:r>
            <a:r>
              <a:rPr lang="en-GB" sz="2600" b="1" dirty="0">
                <a:latin typeface="Calibri" panose="020F0502020204030204" pitchFamily="34" charset="0"/>
                <a:cs typeface="Calibri" panose="020F0502020204030204" pitchFamily="34" charset="0"/>
              </a:rPr>
              <a:t> Sarah, the table now clearly shows us that </a:t>
            </a:r>
            <a:r>
              <a:rPr lang="en-GB" sz="2600" b="1" dirty="0">
                <a:solidFill>
                  <a:srgbClr val="FF0000"/>
                </a:solidFill>
                <a:latin typeface="Calibri" panose="020F0502020204030204" pitchFamily="34" charset="0"/>
                <a:cs typeface="Calibri" panose="020F0502020204030204" pitchFamily="34" charset="0"/>
              </a:rPr>
              <a:t>Louie</a:t>
            </a:r>
            <a:r>
              <a:rPr lang="en-GB" sz="2600" b="1" dirty="0">
                <a:latin typeface="Calibri" panose="020F0502020204030204" pitchFamily="34" charset="0"/>
                <a:cs typeface="Calibri" panose="020F0502020204030204" pitchFamily="34" charset="0"/>
              </a:rPr>
              <a:t> must be the person who likes chess. </a:t>
            </a:r>
          </a:p>
          <a:p>
            <a:pPr algn="ctr">
              <a:buNone/>
            </a:pPr>
            <a:r>
              <a:rPr lang="en-GB" sz="2600" b="1" dirty="0">
                <a:latin typeface="Calibri" panose="020F0502020204030204" pitchFamily="34" charset="0"/>
                <a:cs typeface="Calibri" panose="020F0502020204030204" pitchFamily="34" charset="0"/>
              </a:rPr>
              <a:t>We can also </a:t>
            </a:r>
            <a:r>
              <a:rPr lang="en-GB" sz="2600" b="1" dirty="0">
                <a:solidFill>
                  <a:srgbClr val="FF0000"/>
                </a:solidFill>
                <a:latin typeface="Calibri" panose="020F0502020204030204" pitchFamily="34" charset="0"/>
                <a:cs typeface="Calibri" panose="020F0502020204030204" pitchFamily="34" charset="0"/>
              </a:rPr>
              <a:t>eliminate</a:t>
            </a:r>
            <a:r>
              <a:rPr lang="en-GB" sz="2600" b="1" dirty="0">
                <a:latin typeface="Calibri" panose="020F0502020204030204" pitchFamily="34" charset="0"/>
                <a:cs typeface="Calibri" panose="020F0502020204030204" pitchFamily="34" charset="0"/>
              </a:rPr>
              <a:t> Louie from the other options.</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455693653"/>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7249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676295"/>
            <a:ext cx="4603530" cy="231552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that we have </a:t>
            </a:r>
            <a:r>
              <a:rPr lang="en-GB" sz="2600" b="1" dirty="0">
                <a:solidFill>
                  <a:srgbClr val="FF0000"/>
                </a:solidFill>
                <a:latin typeface="Calibri" panose="020F0502020204030204" pitchFamily="34" charset="0"/>
                <a:cs typeface="Calibri" panose="020F0502020204030204" pitchFamily="34" charset="0"/>
              </a:rPr>
              <a:t>eliminated</a:t>
            </a:r>
            <a:r>
              <a:rPr lang="en-GB" sz="2600" b="1" dirty="0">
                <a:latin typeface="Calibri" panose="020F0502020204030204" pitchFamily="34" charset="0"/>
                <a:cs typeface="Calibri" panose="020F0502020204030204" pitchFamily="34" charset="0"/>
              </a:rPr>
              <a:t> Sarah and Louie, the table now clearly shows us that </a:t>
            </a:r>
            <a:r>
              <a:rPr lang="en-GB" sz="2600" b="1" dirty="0">
                <a:solidFill>
                  <a:srgbClr val="FF0000"/>
                </a:solidFill>
                <a:latin typeface="Calibri" panose="020F0502020204030204" pitchFamily="34" charset="0"/>
                <a:cs typeface="Calibri" panose="020F0502020204030204" pitchFamily="34" charset="0"/>
              </a:rPr>
              <a:t>Henry</a:t>
            </a:r>
            <a:r>
              <a:rPr lang="en-GB" sz="2600" b="1" dirty="0">
                <a:latin typeface="Calibri" panose="020F0502020204030204" pitchFamily="34" charset="0"/>
                <a:cs typeface="Calibri" panose="020F0502020204030204" pitchFamily="34" charset="0"/>
              </a:rPr>
              <a:t> must be the person who likes dance.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093212616"/>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41842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454958"/>
            <a:ext cx="4603530" cy="275820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that we have </a:t>
            </a:r>
            <a:r>
              <a:rPr lang="en-GB" sz="2600" b="1" dirty="0">
                <a:solidFill>
                  <a:srgbClr val="FF0000"/>
                </a:solidFill>
                <a:latin typeface="Calibri" panose="020F0502020204030204" pitchFamily="34" charset="0"/>
                <a:cs typeface="Calibri" panose="020F0502020204030204" pitchFamily="34" charset="0"/>
              </a:rPr>
              <a:t>eliminated</a:t>
            </a:r>
            <a:r>
              <a:rPr lang="en-GB" sz="2600" b="1" dirty="0">
                <a:latin typeface="Calibri" panose="020F0502020204030204" pitchFamily="34" charset="0"/>
                <a:cs typeface="Calibri" panose="020F0502020204030204" pitchFamily="34" charset="0"/>
              </a:rPr>
              <a:t> Sarah, Louie and Henry, the table now clearly shows us that </a:t>
            </a:r>
            <a:r>
              <a:rPr lang="en-GB" sz="2600" b="1" dirty="0">
                <a:solidFill>
                  <a:srgbClr val="FF0000"/>
                </a:solidFill>
                <a:latin typeface="Calibri" panose="020F0502020204030204" pitchFamily="34" charset="0"/>
                <a:cs typeface="Calibri" panose="020F0502020204030204" pitchFamily="34" charset="0"/>
              </a:rPr>
              <a:t>Harriet </a:t>
            </a:r>
            <a:r>
              <a:rPr lang="en-GB" sz="2600" b="1" dirty="0">
                <a:latin typeface="Calibri" panose="020F0502020204030204" pitchFamily="34" charset="0"/>
                <a:cs typeface="Calibri" panose="020F0502020204030204" pitchFamily="34" charset="0"/>
              </a:rPr>
              <a:t>must like the only hobby to have not been chosen…BAKING!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47491299"/>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24895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1905224"/>
            <a:ext cx="4603530" cy="435183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600" b="1" dirty="0">
                <a:latin typeface="Calibri" panose="020F0502020204030204" pitchFamily="34" charset="0"/>
                <a:cs typeface="Calibri" panose="020F0502020204030204" pitchFamily="34" charset="0"/>
              </a:rPr>
              <a:t>Let’s just check all three clues:</a:t>
            </a:r>
          </a:p>
          <a:p>
            <a:pPr marL="514350" indent="-514350">
              <a:buAutoNum type="arabicPeriod"/>
            </a:pPr>
            <a:r>
              <a:rPr lang="en-GB" sz="2600" b="1" dirty="0">
                <a:latin typeface="Calibri" panose="020F0502020204030204" pitchFamily="34" charset="0"/>
                <a:cs typeface="Calibri" panose="020F0502020204030204" pitchFamily="34" charset="0"/>
              </a:rPr>
              <a:t>Harriet likes neither cross stitch nor chess. </a:t>
            </a:r>
          </a:p>
          <a:p>
            <a:pPr marL="514350" indent="-514350">
              <a:buAutoNum type="arabicPeriod"/>
            </a:pPr>
            <a:r>
              <a:rPr lang="en-GB" sz="2600" b="1" dirty="0">
                <a:latin typeface="Calibri" panose="020F0502020204030204" pitchFamily="34" charset="0"/>
                <a:cs typeface="Calibri" panose="020F0502020204030204" pitchFamily="34" charset="0"/>
              </a:rPr>
              <a:t>Henry used to like chess and baking best but he has changed his mind. </a:t>
            </a:r>
          </a:p>
          <a:p>
            <a:pPr marL="514350" indent="-514350">
              <a:buAutoNum type="arabicPeriod"/>
            </a:pPr>
            <a:r>
              <a:rPr lang="en-GB" sz="2600" b="1" dirty="0">
                <a:latin typeface="Calibri" panose="020F0502020204030204" pitchFamily="34" charset="0"/>
                <a:cs typeface="Calibri" panose="020F0502020204030204" pitchFamily="34" charset="0"/>
              </a:rPr>
              <a:t>Neither of the boys like cross stitch best.</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368337604"/>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216968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582388" y="1681549"/>
            <a:ext cx="4603530" cy="196138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600" b="1" dirty="0">
                <a:latin typeface="Calibri" panose="020F0502020204030204" pitchFamily="34" charset="0"/>
                <a:cs typeface="Calibri" panose="020F0502020204030204" pitchFamily="34" charset="0"/>
              </a:rPr>
              <a:t>We have the answers in our table. </a:t>
            </a:r>
          </a:p>
          <a:p>
            <a:pPr>
              <a:buNone/>
            </a:pPr>
            <a:r>
              <a:rPr lang="en-GB" sz="2600" b="1" dirty="0">
                <a:latin typeface="Calibri" panose="020F0502020204030204" pitchFamily="34" charset="0"/>
                <a:cs typeface="Calibri" panose="020F0502020204030204" pitchFamily="34" charset="0"/>
              </a:rPr>
              <a:t>Tell your partner which person does each hobby. </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368337604"/>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pic>
        <p:nvPicPr>
          <p:cNvPr id="7" name="Picture 2" descr="People talking bub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50" y="4074196"/>
            <a:ext cx="3719405" cy="190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7" name="AutoShape 67">
            <a:extLst>
              <a:ext uri="{FF2B5EF4-FFF2-40B4-BE49-F238E27FC236}">
                <a16:creationId xmlns:a16="http://schemas.microsoft.com/office/drawing/2014/main" id="{5F414C39-AB94-475B-82AE-55CB13F88F0A}"/>
              </a:ext>
            </a:extLst>
          </p:cNvPr>
          <p:cNvSpPr>
            <a:spLocks noChangeArrowheads="1"/>
          </p:cNvSpPr>
          <p:nvPr/>
        </p:nvSpPr>
        <p:spPr bwMode="auto">
          <a:xfrm>
            <a:off x="1262735" y="1714453"/>
            <a:ext cx="3403580"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Use the clues to work out the ages of these four children.</a:t>
            </a:r>
          </a:p>
        </p:txBody>
      </p:sp>
      <p:sp>
        <p:nvSpPr>
          <p:cNvPr id="2" name="Rounded Rectangular Callout 1"/>
          <p:cNvSpPr/>
          <p:nvPr/>
        </p:nvSpPr>
        <p:spPr>
          <a:xfrm>
            <a:off x="2094404" y="3439609"/>
            <a:ext cx="3801231" cy="1129264"/>
          </a:xfrm>
          <a:prstGeom prst="wedgeRoundRectCallout">
            <a:avLst>
              <a:gd name="adj1" fmla="val -42358"/>
              <a:gd name="adj2" fmla="val 73687"/>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934426" y="3588743"/>
            <a:ext cx="4110735" cy="830997"/>
          </a:xfrm>
          <a:prstGeom prst="rect">
            <a:avLst/>
          </a:prstGeom>
          <a:noFill/>
        </p:spPr>
        <p:txBody>
          <a:bodyPr wrap="square" rtlCol="0">
            <a:spAutoFit/>
          </a:bodyPr>
          <a:lstStyle/>
          <a:p>
            <a:pPr algn="ctr"/>
            <a:r>
              <a:rPr lang="en-GB" sz="2400" b="1" dirty="0"/>
              <a:t>Read through all the clues.</a:t>
            </a:r>
          </a:p>
          <a:p>
            <a:pPr algn="ctr"/>
            <a:r>
              <a:rPr lang="en-GB" sz="2400" b="1" dirty="0"/>
              <a:t>You can do it!</a:t>
            </a:r>
          </a:p>
        </p:txBody>
      </p:sp>
      <p:pic>
        <p:nvPicPr>
          <p:cNvPr id="7" name="Picture 6"/>
          <p:cNvPicPr>
            <a:picLocks noChangeAspect="1"/>
          </p:cNvPicPr>
          <p:nvPr/>
        </p:nvPicPr>
        <p:blipFill>
          <a:blip r:embed="rId5"/>
          <a:stretch>
            <a:fillRect/>
          </a:stretch>
        </p:blipFill>
        <p:spPr>
          <a:xfrm>
            <a:off x="252725" y="4330578"/>
            <a:ext cx="1779693" cy="219621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60645831"/>
              </p:ext>
            </p:extLst>
          </p:nvPr>
        </p:nvGraphicFramePr>
        <p:xfrm>
          <a:off x="6101920" y="1901356"/>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Andy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Liz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Sandra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Tree>
    <p:extLst>
      <p:ext uri="{BB962C8B-B14F-4D97-AF65-F5344CB8AC3E}">
        <p14:creationId xmlns:p14="http://schemas.microsoft.com/office/powerpoint/2010/main" val="996059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graphicFrame>
        <p:nvGraphicFramePr>
          <p:cNvPr id="8" name="Table 7"/>
          <p:cNvGraphicFramePr>
            <a:graphicFrameLocks noGrp="1"/>
          </p:cNvGraphicFramePr>
          <p:nvPr>
            <p:extLst>
              <p:ext uri="{D42A27DB-BD31-4B8C-83A1-F6EECF244321}">
                <p14:modId xmlns:p14="http://schemas.microsoft.com/office/powerpoint/2010/main" val="3690133131"/>
              </p:ext>
            </p:extLst>
          </p:nvPr>
        </p:nvGraphicFramePr>
        <p:xfrm>
          <a:off x="5859544" y="2059012"/>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Andy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Liz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Sandra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2392167"/>
            <a:ext cx="4603530" cy="33779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AutoNum type="arabicPeriod"/>
            </a:pPr>
            <a:r>
              <a:rPr lang="en-GB" sz="2600" b="1" dirty="0">
                <a:latin typeface="Calibri" panose="020F0502020204030204" pitchFamily="34" charset="0"/>
                <a:cs typeface="Calibri" panose="020F0502020204030204" pitchFamily="34" charset="0"/>
              </a:rPr>
              <a:t>Liz is neither the youngest or the oldest. </a:t>
            </a:r>
          </a:p>
          <a:p>
            <a:pPr marL="514350" indent="-514350">
              <a:buAutoNum type="arabicPeriod"/>
            </a:pPr>
            <a:r>
              <a:rPr lang="en-GB" sz="2600" b="1" dirty="0">
                <a:latin typeface="Calibri" panose="020F0502020204030204" pitchFamily="34" charset="0"/>
                <a:cs typeface="Calibri" panose="020F0502020204030204" pitchFamily="34" charset="0"/>
              </a:rPr>
              <a:t>Ben is older than Liz and Andy. </a:t>
            </a:r>
          </a:p>
          <a:p>
            <a:pPr marL="514350" indent="-514350">
              <a:buAutoNum type="arabicPeriod"/>
            </a:pPr>
            <a:r>
              <a:rPr lang="en-GB" sz="2600" b="1" dirty="0">
                <a:latin typeface="Calibri" panose="020F0502020204030204" pitchFamily="34" charset="0"/>
                <a:cs typeface="Calibri" panose="020F0502020204030204" pitchFamily="34" charset="0"/>
              </a:rPr>
              <a:t>One of the boys is the youngest and one of the girls is the oldest. </a:t>
            </a:r>
          </a:p>
        </p:txBody>
      </p:sp>
    </p:spTree>
    <p:extLst>
      <p:ext uri="{BB962C8B-B14F-4D97-AF65-F5344CB8AC3E}">
        <p14:creationId xmlns:p14="http://schemas.microsoft.com/office/powerpoint/2010/main" val="26646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find questions involving logic skills tricky. However, most pupils can access these questions and typically the level of mathematical skills they require is fully accessible. The trick with logic puzzles is developing pupils’ ability to know where to start and to record their findings systematically so they are both working out the correct answer and eliminating impossible answers. </a:t>
            </a:r>
          </a:p>
          <a:p>
            <a:endParaRPr lang="en-US" sz="2400" dirty="0">
              <a:solidFill>
                <a:srgbClr val="002060"/>
              </a:solidFill>
            </a:endParaRPr>
          </a:p>
          <a:p>
            <a:r>
              <a:rPr lang="en-US" sz="2400" dirty="0">
                <a:solidFill>
                  <a:srgbClr val="002060"/>
                </a:solidFill>
              </a:rPr>
              <a:t>This therapy begins by explaining a suggested teaching strategy for developing a systematic approach and it is particularly important that this stage is modelled carefully so that the pupils can hear the ‘thinking out loud’ that takes place when solving such a problem. Using the teach, model and apply format, it will take pupils through this strategy with two modelled questions. Pupils will then have opportunities to apply this independently.</a:t>
            </a:r>
          </a:p>
          <a:p>
            <a:endParaRPr lang="en-US" sz="2400" dirty="0">
              <a:solidFill>
                <a:srgbClr val="002060"/>
              </a:solidFill>
            </a:endParaRPr>
          </a:p>
          <a:p>
            <a:r>
              <a:rPr lang="en-US" sz="2400" b="1" dirty="0">
                <a:solidFill>
                  <a:srgbClr val="002060"/>
                </a:solidFill>
              </a:rPr>
              <a:t>It is assumed that the teaching of the mathematical skill/concept involved, has already been taught. </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7"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73209" y="1901356"/>
            <a:ext cx="5588599"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Phil, James, Anna and Mary are each in a different house team in their school. Use the clues to work out who is in which team. </a:t>
            </a:r>
          </a:p>
        </p:txBody>
      </p:sp>
      <p:sp>
        <p:nvSpPr>
          <p:cNvPr id="2" name="Rounded Rectangular Callout 1"/>
          <p:cNvSpPr/>
          <p:nvPr/>
        </p:nvSpPr>
        <p:spPr>
          <a:xfrm>
            <a:off x="2135560" y="3890586"/>
            <a:ext cx="3801231" cy="1129264"/>
          </a:xfrm>
          <a:prstGeom prst="wedgeRoundRectCallout">
            <a:avLst>
              <a:gd name="adj1" fmla="val -42358"/>
              <a:gd name="adj2" fmla="val 73687"/>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939614" y="4004241"/>
            <a:ext cx="4110735" cy="830997"/>
          </a:xfrm>
          <a:prstGeom prst="rect">
            <a:avLst/>
          </a:prstGeom>
          <a:noFill/>
        </p:spPr>
        <p:txBody>
          <a:bodyPr wrap="square" rtlCol="0">
            <a:spAutoFit/>
          </a:bodyPr>
          <a:lstStyle/>
          <a:p>
            <a:pPr algn="ctr"/>
            <a:r>
              <a:rPr lang="en-GB" sz="2400" b="1" dirty="0"/>
              <a:t>Read through all the clues.</a:t>
            </a:r>
          </a:p>
          <a:p>
            <a:pPr algn="ctr"/>
            <a:r>
              <a:rPr lang="en-GB" sz="2400" b="1" dirty="0"/>
              <a:t>You can do it!</a:t>
            </a:r>
          </a:p>
        </p:txBody>
      </p:sp>
      <p:pic>
        <p:nvPicPr>
          <p:cNvPr id="7" name="Picture 6"/>
          <p:cNvPicPr>
            <a:picLocks noChangeAspect="1"/>
          </p:cNvPicPr>
          <p:nvPr/>
        </p:nvPicPr>
        <p:blipFill>
          <a:blip r:embed="rId5"/>
          <a:stretch>
            <a:fillRect/>
          </a:stretch>
        </p:blipFill>
        <p:spPr>
          <a:xfrm>
            <a:off x="252725" y="4330578"/>
            <a:ext cx="1779693" cy="219621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96211882"/>
              </p:ext>
            </p:extLst>
          </p:nvPr>
        </p:nvGraphicFramePr>
        <p:xfrm>
          <a:off x="6101920" y="1901356"/>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Phil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James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Anna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Tree>
    <p:extLst>
      <p:ext uri="{BB962C8B-B14F-4D97-AF65-F5344CB8AC3E}">
        <p14:creationId xmlns:p14="http://schemas.microsoft.com/office/powerpoint/2010/main" val="369029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2170831"/>
            <a:ext cx="4603530" cy="382062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AutoNum type="arabicPeriod"/>
            </a:pPr>
            <a:r>
              <a:rPr lang="en-GB" sz="2600" b="1" dirty="0">
                <a:latin typeface="Calibri" panose="020F0502020204030204" pitchFamily="34" charset="0"/>
                <a:cs typeface="Calibri" panose="020F0502020204030204" pitchFamily="34" charset="0"/>
              </a:rPr>
              <a:t>Anna is not in the red or yellow team.</a:t>
            </a:r>
          </a:p>
          <a:p>
            <a:pPr marL="514350" indent="-514350">
              <a:buAutoNum type="arabicPeriod"/>
            </a:pPr>
            <a:r>
              <a:rPr lang="en-GB" sz="2600" b="1" dirty="0">
                <a:latin typeface="Calibri" panose="020F0502020204030204" pitchFamily="34" charset="0"/>
                <a:cs typeface="Calibri" panose="020F0502020204030204" pitchFamily="34" charset="0"/>
              </a:rPr>
              <a:t>Neither of the boys is in the blue team. </a:t>
            </a:r>
          </a:p>
          <a:p>
            <a:pPr marL="514350" indent="-514350">
              <a:buAutoNum type="arabicPeriod"/>
            </a:pPr>
            <a:r>
              <a:rPr lang="en-GB" sz="2600" b="1" dirty="0">
                <a:latin typeface="Calibri" panose="020F0502020204030204" pitchFamily="34" charset="0"/>
                <a:cs typeface="Calibri" panose="020F0502020204030204" pitchFamily="34" charset="0"/>
              </a:rPr>
              <a:t>Mary is in the team with the fewest letters, and James is in the team with the most letters.</a:t>
            </a:r>
          </a:p>
        </p:txBody>
      </p:sp>
      <p:graphicFrame>
        <p:nvGraphicFramePr>
          <p:cNvPr id="7" name="Table 6"/>
          <p:cNvGraphicFramePr>
            <a:graphicFrameLocks noGrp="1"/>
          </p:cNvGraphicFramePr>
          <p:nvPr>
            <p:extLst>
              <p:ext uri="{D42A27DB-BD31-4B8C-83A1-F6EECF244321}">
                <p14:modId xmlns:p14="http://schemas.microsoft.com/office/powerpoint/2010/main" val="3687519871"/>
              </p:ext>
            </p:extLst>
          </p:nvPr>
        </p:nvGraphicFramePr>
        <p:xfrm>
          <a:off x="6023757" y="1901356"/>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Phil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James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Anna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Tree>
    <p:extLst>
      <p:ext uri="{BB962C8B-B14F-4D97-AF65-F5344CB8AC3E}">
        <p14:creationId xmlns:p14="http://schemas.microsoft.com/office/powerpoint/2010/main" val="24231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73210" y="1540389"/>
            <a:ext cx="4271220" cy="200906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Each shape represents a number. </a:t>
            </a:r>
          </a:p>
          <a:p>
            <a:pPr algn="ctr">
              <a:spcBef>
                <a:spcPts val="0"/>
              </a:spcBef>
              <a:buNone/>
              <a:defRPr/>
            </a:pPr>
            <a:r>
              <a:rPr lang="en-GB" sz="2800" b="1" dirty="0">
                <a:latin typeface="+mn-lt"/>
              </a:rPr>
              <a:t>Work out what number each shape represents.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Tree>
    <p:extLst>
      <p:ext uri="{BB962C8B-B14F-4D97-AF65-F5344CB8AC3E}">
        <p14:creationId xmlns:p14="http://schemas.microsoft.com/office/powerpoint/2010/main" val="269216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361109"/>
            <a:ext cx="4271220" cy="296251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The first calculation has too many </a:t>
            </a:r>
            <a:r>
              <a:rPr lang="en-GB" sz="2800" b="1" dirty="0">
                <a:solidFill>
                  <a:srgbClr val="FF0000"/>
                </a:solidFill>
                <a:latin typeface="+mn-lt"/>
              </a:rPr>
              <a:t>variables</a:t>
            </a:r>
            <a:r>
              <a:rPr lang="en-GB" sz="2800" b="1" dirty="0">
                <a:latin typeface="+mn-lt"/>
              </a:rPr>
              <a:t>. That means there are too many options. </a:t>
            </a:r>
          </a:p>
          <a:p>
            <a:pPr algn="ctr">
              <a:spcBef>
                <a:spcPts val="0"/>
              </a:spcBef>
              <a:buNone/>
              <a:defRPr/>
            </a:pPr>
            <a:r>
              <a:rPr lang="en-GB" sz="2800" b="1" dirty="0">
                <a:latin typeface="+mn-lt"/>
              </a:rPr>
              <a:t>So let’s look at the second calculation.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Tree>
    <p:extLst>
      <p:ext uri="{BB962C8B-B14F-4D97-AF65-F5344CB8AC3E}">
        <p14:creationId xmlns:p14="http://schemas.microsoft.com/office/powerpoint/2010/main" val="2496028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1504209"/>
            <a:ext cx="4271220" cy="478428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The second calculation has three circles.</a:t>
            </a:r>
          </a:p>
          <a:p>
            <a:pPr algn="ctr">
              <a:spcBef>
                <a:spcPts val="0"/>
              </a:spcBef>
              <a:buNone/>
              <a:defRPr/>
            </a:pPr>
            <a:r>
              <a:rPr lang="en-GB" sz="2800" b="1" dirty="0">
                <a:latin typeface="+mn-lt"/>
              </a:rPr>
              <a:t>Each circle represents the same number. </a:t>
            </a:r>
          </a:p>
          <a:p>
            <a:pPr algn="ctr">
              <a:spcBef>
                <a:spcPts val="0"/>
              </a:spcBef>
              <a:buNone/>
              <a:defRPr/>
            </a:pPr>
            <a:endParaRPr lang="en-GB" sz="2800" b="1" dirty="0">
              <a:latin typeface="+mn-lt"/>
            </a:endParaRPr>
          </a:p>
          <a:p>
            <a:pPr algn="ctr">
              <a:spcBef>
                <a:spcPts val="0"/>
              </a:spcBef>
              <a:buNone/>
              <a:defRPr/>
            </a:pPr>
            <a:r>
              <a:rPr lang="en-GB" sz="2800" b="1" dirty="0">
                <a:latin typeface="+mn-lt"/>
              </a:rPr>
              <a:t>3 lots of ____ = 12</a:t>
            </a:r>
          </a:p>
          <a:p>
            <a:pPr algn="ctr">
              <a:spcBef>
                <a:spcPts val="0"/>
              </a:spcBef>
              <a:buNone/>
              <a:defRPr/>
            </a:pPr>
            <a:r>
              <a:rPr lang="en-GB" sz="2800" b="1" dirty="0">
                <a:latin typeface="+mn-lt"/>
              </a:rPr>
              <a:t>3 x </a:t>
            </a:r>
            <a:r>
              <a:rPr lang="en-GB" sz="2800" b="1" dirty="0">
                <a:solidFill>
                  <a:srgbClr val="FF0000"/>
                </a:solidFill>
                <a:latin typeface="+mn-lt"/>
              </a:rPr>
              <a:t>4 </a:t>
            </a:r>
            <a:r>
              <a:rPr lang="en-GB" sz="2800" b="1" dirty="0">
                <a:latin typeface="+mn-lt"/>
              </a:rPr>
              <a:t>= 12</a:t>
            </a:r>
          </a:p>
          <a:p>
            <a:pPr algn="ctr">
              <a:spcBef>
                <a:spcPts val="0"/>
              </a:spcBef>
              <a:buNone/>
              <a:defRPr/>
            </a:pPr>
            <a:endParaRPr lang="en-GB" sz="2800" b="1" dirty="0">
              <a:latin typeface="+mn-lt"/>
            </a:endParaRPr>
          </a:p>
          <a:p>
            <a:pPr algn="ctr">
              <a:spcBef>
                <a:spcPts val="0"/>
              </a:spcBef>
              <a:buNone/>
              <a:defRPr/>
            </a:pPr>
            <a:r>
              <a:rPr lang="en-GB" sz="2800" b="1" dirty="0">
                <a:latin typeface="+mn-lt"/>
              </a:rPr>
              <a:t>The circle must represent the number 4.</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Tree>
    <p:extLst>
      <p:ext uri="{BB962C8B-B14F-4D97-AF65-F5344CB8AC3E}">
        <p14:creationId xmlns:p14="http://schemas.microsoft.com/office/powerpoint/2010/main" val="90010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653460"/>
            <a:ext cx="4271220" cy="248578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We can now use this information to </a:t>
            </a:r>
            <a:r>
              <a:rPr lang="en-GB" sz="2800" b="1" dirty="0">
                <a:solidFill>
                  <a:srgbClr val="FF0000"/>
                </a:solidFill>
                <a:latin typeface="+mn-lt"/>
              </a:rPr>
              <a:t>annotate</a:t>
            </a:r>
            <a:r>
              <a:rPr lang="en-GB" sz="2800" b="1" dirty="0">
                <a:latin typeface="+mn-lt"/>
              </a:rPr>
              <a:t> the calculations as we know that all the circles represent the number 4.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Tree>
    <p:extLst>
      <p:ext uri="{BB962C8B-B14F-4D97-AF65-F5344CB8AC3E}">
        <p14:creationId xmlns:p14="http://schemas.microsoft.com/office/powerpoint/2010/main" val="359702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1437296"/>
            <a:ext cx="4271220" cy="4918115"/>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There are still too many variables for the first calculation, so let’s look at the third calculation. </a:t>
            </a:r>
          </a:p>
          <a:p>
            <a:pPr algn="ctr">
              <a:spcBef>
                <a:spcPts val="0"/>
              </a:spcBef>
              <a:buNone/>
              <a:defRPr/>
            </a:pPr>
            <a:endParaRPr lang="en-GB" sz="2800" b="1" dirty="0">
              <a:latin typeface="+mn-lt"/>
            </a:endParaRPr>
          </a:p>
          <a:p>
            <a:pPr algn="ctr">
              <a:spcBef>
                <a:spcPts val="0"/>
              </a:spcBef>
              <a:buNone/>
              <a:defRPr/>
            </a:pPr>
            <a:r>
              <a:rPr lang="en-GB" b="1" dirty="0">
                <a:latin typeface="+mn-lt"/>
              </a:rPr>
              <a:t>____ - 4 = 6</a:t>
            </a:r>
          </a:p>
          <a:p>
            <a:pPr algn="ctr">
              <a:spcBef>
                <a:spcPts val="0"/>
              </a:spcBef>
              <a:buNone/>
              <a:defRPr/>
            </a:pPr>
            <a:r>
              <a:rPr lang="en-GB" b="1" dirty="0">
                <a:solidFill>
                  <a:srgbClr val="FF0000"/>
                </a:solidFill>
                <a:latin typeface="+mn-lt"/>
              </a:rPr>
              <a:t>10 </a:t>
            </a:r>
            <a:r>
              <a:rPr lang="en-GB" b="1" dirty="0">
                <a:latin typeface="+mn-lt"/>
              </a:rPr>
              <a:t>– 4 = 6</a:t>
            </a:r>
          </a:p>
          <a:p>
            <a:pPr algn="ctr">
              <a:spcBef>
                <a:spcPts val="0"/>
              </a:spcBef>
              <a:buNone/>
              <a:defRPr/>
            </a:pPr>
            <a:r>
              <a:rPr lang="en-GB" sz="2800" b="1" dirty="0">
                <a:latin typeface="+mn-lt"/>
              </a:rPr>
              <a:t>The square must represent the number 10.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Tree>
    <p:extLst>
      <p:ext uri="{BB962C8B-B14F-4D97-AF65-F5344CB8AC3E}">
        <p14:creationId xmlns:p14="http://schemas.microsoft.com/office/powerpoint/2010/main" val="2476591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1434101"/>
            <a:ext cx="4271220" cy="520594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We can now use this information to </a:t>
            </a:r>
            <a:r>
              <a:rPr lang="en-GB" sz="2800" b="1" dirty="0">
                <a:solidFill>
                  <a:srgbClr val="FF0000"/>
                </a:solidFill>
                <a:latin typeface="+mn-lt"/>
              </a:rPr>
              <a:t>annotate</a:t>
            </a:r>
            <a:r>
              <a:rPr lang="en-GB" sz="2800" b="1" dirty="0">
                <a:latin typeface="+mn-lt"/>
              </a:rPr>
              <a:t> the calculations as we know that all the squares represent the number 10.</a:t>
            </a:r>
          </a:p>
          <a:p>
            <a:pPr algn="ctr">
              <a:spcBef>
                <a:spcPts val="0"/>
              </a:spcBef>
              <a:buNone/>
              <a:defRPr/>
            </a:pPr>
            <a:endParaRPr lang="en-GB" sz="2800" b="1" dirty="0">
              <a:latin typeface="+mn-lt"/>
            </a:endParaRPr>
          </a:p>
          <a:p>
            <a:pPr algn="ctr">
              <a:spcBef>
                <a:spcPts val="0"/>
              </a:spcBef>
              <a:buNone/>
              <a:defRPr/>
            </a:pPr>
            <a:r>
              <a:rPr lang="en-GB" sz="2800" b="1" dirty="0">
                <a:latin typeface="+mn-lt"/>
              </a:rPr>
              <a:t>Now we can use the information we have to work out the value of the triangle.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
        <p:nvSpPr>
          <p:cNvPr id="33" name="TextBox 32"/>
          <p:cNvSpPr txBox="1"/>
          <p:nvPr/>
        </p:nvSpPr>
        <p:spPr>
          <a:xfrm>
            <a:off x="7080436" y="4951119"/>
            <a:ext cx="851338" cy="830997"/>
          </a:xfrm>
          <a:prstGeom prst="rect">
            <a:avLst/>
          </a:prstGeom>
          <a:noFill/>
        </p:spPr>
        <p:txBody>
          <a:bodyPr wrap="square" rtlCol="0">
            <a:spAutoFit/>
          </a:bodyPr>
          <a:lstStyle/>
          <a:p>
            <a:r>
              <a:rPr lang="en-GB" sz="4800" dirty="0"/>
              <a:t>10</a:t>
            </a:r>
          </a:p>
        </p:txBody>
      </p:sp>
      <p:sp>
        <p:nvSpPr>
          <p:cNvPr id="34" name="TextBox 33"/>
          <p:cNvSpPr txBox="1"/>
          <p:nvPr/>
        </p:nvSpPr>
        <p:spPr>
          <a:xfrm>
            <a:off x="5295446" y="1978157"/>
            <a:ext cx="851338" cy="830997"/>
          </a:xfrm>
          <a:prstGeom prst="rect">
            <a:avLst/>
          </a:prstGeom>
          <a:noFill/>
        </p:spPr>
        <p:txBody>
          <a:bodyPr wrap="square" rtlCol="0">
            <a:spAutoFit/>
          </a:bodyPr>
          <a:lstStyle/>
          <a:p>
            <a:r>
              <a:rPr lang="en-GB" sz="4800" dirty="0"/>
              <a:t>10</a:t>
            </a:r>
          </a:p>
        </p:txBody>
      </p:sp>
    </p:spTree>
    <p:extLst>
      <p:ext uri="{BB962C8B-B14F-4D97-AF65-F5344CB8AC3E}">
        <p14:creationId xmlns:p14="http://schemas.microsoft.com/office/powerpoint/2010/main" val="4813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181249"/>
            <a:ext cx="4271220" cy="371165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3600" b="1" dirty="0">
                <a:latin typeface="+mn-lt"/>
              </a:rPr>
              <a:t>10 + 4 + ____ = 21</a:t>
            </a:r>
          </a:p>
          <a:p>
            <a:pPr algn="ctr">
              <a:spcBef>
                <a:spcPts val="0"/>
              </a:spcBef>
              <a:buNone/>
              <a:defRPr/>
            </a:pPr>
            <a:r>
              <a:rPr lang="en-GB" sz="3600" b="1" dirty="0">
                <a:latin typeface="+mn-lt"/>
              </a:rPr>
              <a:t>10 + 4 + </a:t>
            </a:r>
            <a:r>
              <a:rPr lang="en-GB" sz="3600" b="1" dirty="0">
                <a:solidFill>
                  <a:srgbClr val="FF0000"/>
                </a:solidFill>
                <a:latin typeface="+mn-lt"/>
              </a:rPr>
              <a:t>7</a:t>
            </a:r>
            <a:r>
              <a:rPr lang="en-GB" sz="3600" b="1" dirty="0">
                <a:latin typeface="+mn-lt"/>
              </a:rPr>
              <a:t> = 21</a:t>
            </a:r>
          </a:p>
          <a:p>
            <a:pPr algn="ctr">
              <a:spcBef>
                <a:spcPts val="0"/>
              </a:spcBef>
              <a:buNone/>
              <a:defRPr/>
            </a:pPr>
            <a:endParaRPr lang="en-GB" sz="2800" b="1" dirty="0">
              <a:latin typeface="+mn-lt"/>
            </a:endParaRPr>
          </a:p>
          <a:p>
            <a:pPr algn="ctr">
              <a:spcBef>
                <a:spcPts val="0"/>
              </a:spcBef>
              <a:buNone/>
              <a:defRPr/>
            </a:pPr>
            <a:r>
              <a:rPr lang="en-GB" sz="2800" b="1" dirty="0">
                <a:latin typeface="+mn-lt"/>
              </a:rPr>
              <a:t>The triangle must represent the number 7. Let’s </a:t>
            </a:r>
            <a:r>
              <a:rPr lang="en-GB" sz="2800" b="1" dirty="0">
                <a:solidFill>
                  <a:srgbClr val="FF0000"/>
                </a:solidFill>
                <a:latin typeface="+mn-lt"/>
              </a:rPr>
              <a:t>annotate</a:t>
            </a:r>
            <a:r>
              <a:rPr lang="en-GB" sz="2800" b="1" dirty="0">
                <a:latin typeface="+mn-lt"/>
              </a:rPr>
              <a:t> the diagram.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
        <p:nvSpPr>
          <p:cNvPr id="33" name="TextBox 32"/>
          <p:cNvSpPr txBox="1"/>
          <p:nvPr/>
        </p:nvSpPr>
        <p:spPr>
          <a:xfrm>
            <a:off x="7080436" y="4951119"/>
            <a:ext cx="851338" cy="830997"/>
          </a:xfrm>
          <a:prstGeom prst="rect">
            <a:avLst/>
          </a:prstGeom>
          <a:noFill/>
        </p:spPr>
        <p:txBody>
          <a:bodyPr wrap="square" rtlCol="0">
            <a:spAutoFit/>
          </a:bodyPr>
          <a:lstStyle/>
          <a:p>
            <a:r>
              <a:rPr lang="en-GB" sz="4800" dirty="0"/>
              <a:t>10</a:t>
            </a:r>
          </a:p>
        </p:txBody>
      </p:sp>
      <p:sp>
        <p:nvSpPr>
          <p:cNvPr id="34" name="TextBox 33"/>
          <p:cNvSpPr txBox="1"/>
          <p:nvPr/>
        </p:nvSpPr>
        <p:spPr>
          <a:xfrm>
            <a:off x="5295446" y="1978157"/>
            <a:ext cx="851338" cy="830997"/>
          </a:xfrm>
          <a:prstGeom prst="rect">
            <a:avLst/>
          </a:prstGeom>
          <a:noFill/>
        </p:spPr>
        <p:txBody>
          <a:bodyPr wrap="square" rtlCol="0">
            <a:spAutoFit/>
          </a:bodyPr>
          <a:lstStyle/>
          <a:p>
            <a:r>
              <a:rPr lang="en-GB" sz="4800" dirty="0"/>
              <a:t>10</a:t>
            </a:r>
          </a:p>
        </p:txBody>
      </p:sp>
    </p:spTree>
    <p:extLst>
      <p:ext uri="{BB962C8B-B14F-4D97-AF65-F5344CB8AC3E}">
        <p14:creationId xmlns:p14="http://schemas.microsoft.com/office/powerpoint/2010/main" val="38047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13766" y="543298"/>
            <a:ext cx="7547502" cy="115224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105BA4C-C1A8-43D2-B96B-7B35D1FD45ED}"/>
              </a:ext>
            </a:extLst>
          </p:cNvPr>
          <p:cNvSpPr>
            <a:spLocks noGrp="1"/>
          </p:cNvSpPr>
          <p:nvPr>
            <p:ph type="title"/>
          </p:nvPr>
        </p:nvSpPr>
        <p:spPr>
          <a:xfrm>
            <a:off x="5115616" y="552542"/>
            <a:ext cx="1943802" cy="1143000"/>
          </a:xfrm>
        </p:spPr>
        <p:txBody>
          <a:bodyPr>
            <a:noAutofit/>
          </a:bodyPr>
          <a:lstStyle/>
          <a:p>
            <a:r>
              <a:rPr lang="en-GB" sz="5400" b="1" dirty="0"/>
              <a:t>LORIC</a:t>
            </a:r>
          </a:p>
        </p:txBody>
      </p:sp>
      <p:pic>
        <p:nvPicPr>
          <p:cNvPr id="7" name="Content Placeholder 6" descr="Screen Clipping">
            <a:extLst>
              <a:ext uri="{FF2B5EF4-FFF2-40B4-BE49-F238E27FC236}">
                <a16:creationId xmlns:a16="http://schemas.microsoft.com/office/drawing/2014/main" id="{9D4DCFDE-4ACE-458B-8EDA-DE20C081A6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2081" y="1815443"/>
            <a:ext cx="6370872" cy="1653683"/>
          </a:xfrm>
        </p:spPr>
      </p:pic>
      <p:sp>
        <p:nvSpPr>
          <p:cNvPr id="8" name="TextBox 7">
            <a:extLst>
              <a:ext uri="{FF2B5EF4-FFF2-40B4-BE49-F238E27FC236}">
                <a16:creationId xmlns:a16="http://schemas.microsoft.com/office/drawing/2014/main" id="{93E6A59C-89CE-4900-90A8-59619E87A7EA}"/>
              </a:ext>
            </a:extLst>
          </p:cNvPr>
          <p:cNvSpPr txBox="1"/>
          <p:nvPr/>
        </p:nvSpPr>
        <p:spPr>
          <a:xfrm>
            <a:off x="582277" y="3736057"/>
            <a:ext cx="8424936" cy="2400657"/>
          </a:xfrm>
          <a:prstGeom prst="rect">
            <a:avLst/>
          </a:prstGeom>
          <a:noFill/>
        </p:spPr>
        <p:txBody>
          <a:bodyPr wrap="square" rtlCol="0">
            <a:spAutoFit/>
          </a:bodyPr>
          <a:lstStyle/>
          <a:p>
            <a:r>
              <a:rPr lang="en-GB" sz="2500" dirty="0"/>
              <a:t>Our Primary Edge attributes help us to become better learners and today is no exception. Before you start this activity, here are some ideas for how you will need your </a:t>
            </a:r>
            <a:r>
              <a:rPr lang="en-GB" sz="2500" b="1" u="sng" dirty="0"/>
              <a:t>Raj Resilience</a:t>
            </a:r>
            <a:r>
              <a:rPr lang="en-GB" sz="2500" b="1" dirty="0"/>
              <a:t> </a:t>
            </a:r>
            <a:r>
              <a:rPr lang="en-GB" sz="2500" dirty="0"/>
              <a:t>skills today: </a:t>
            </a:r>
          </a:p>
          <a:p>
            <a:endParaRPr lang="en-GB" sz="2500" dirty="0"/>
          </a:p>
          <a:p>
            <a:endParaRPr lang="en-GB" sz="2500" dirty="0"/>
          </a:p>
        </p:txBody>
      </p:sp>
      <p:sp>
        <p:nvSpPr>
          <p:cNvPr id="10" name="Rectangle: Rounded Corners 9">
            <a:extLst>
              <a:ext uri="{FF2B5EF4-FFF2-40B4-BE49-F238E27FC236}">
                <a16:creationId xmlns:a16="http://schemas.microsoft.com/office/drawing/2014/main" id="{D755D9B8-AC79-4BA3-9285-BA035569731F}"/>
              </a:ext>
            </a:extLst>
          </p:cNvPr>
          <p:cNvSpPr/>
          <p:nvPr/>
        </p:nvSpPr>
        <p:spPr>
          <a:xfrm>
            <a:off x="9007213" y="3908198"/>
            <a:ext cx="2808312" cy="2056374"/>
          </a:xfrm>
          <a:prstGeom prst="roundRect">
            <a:avLst/>
          </a:prstGeom>
          <a:solidFill>
            <a:srgbClr val="0070C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b="1" dirty="0">
              <a:solidFill>
                <a:schemeClr val="tx1"/>
              </a:solidFill>
            </a:endParaRPr>
          </a:p>
          <a:p>
            <a:pPr algn="ctr"/>
            <a:r>
              <a:rPr lang="en-GB" sz="2400" b="1" dirty="0">
                <a:solidFill>
                  <a:schemeClr val="tx1"/>
                </a:solidFill>
              </a:rPr>
              <a:t>Command Words:</a:t>
            </a:r>
          </a:p>
          <a:p>
            <a:pPr algn="ctr"/>
            <a:r>
              <a:rPr lang="en-GB" sz="2400" b="1" dirty="0">
                <a:solidFill>
                  <a:schemeClr val="tx1"/>
                </a:solidFill>
              </a:rPr>
              <a:t>try, eliminate, consider, check, keep going, perseverance.</a:t>
            </a:r>
          </a:p>
          <a:p>
            <a:pPr algn="ctr"/>
            <a:endParaRPr lang="en-GB" sz="2400" dirty="0">
              <a:solidFill>
                <a:schemeClr val="tx1"/>
              </a:solidFill>
            </a:endParaRPr>
          </a:p>
        </p:txBody>
      </p:sp>
      <p:sp>
        <p:nvSpPr>
          <p:cNvPr id="6" name="TextBox 5">
            <a:extLst>
              <a:ext uri="{FF2B5EF4-FFF2-40B4-BE49-F238E27FC236}">
                <a16:creationId xmlns:a16="http://schemas.microsoft.com/office/drawing/2014/main" id="{2E289F30-C3D4-4551-927C-AEA4755D39AF}"/>
              </a:ext>
            </a:extLst>
          </p:cNvPr>
          <p:cNvSpPr txBox="1"/>
          <p:nvPr/>
        </p:nvSpPr>
        <p:spPr>
          <a:xfrm>
            <a:off x="2379312" y="5303182"/>
            <a:ext cx="5472608" cy="861774"/>
          </a:xfrm>
          <a:prstGeom prst="rect">
            <a:avLst/>
          </a:prstGeom>
          <a:noFill/>
        </p:spPr>
        <p:txBody>
          <a:bodyPr wrap="square" rtlCol="0">
            <a:spAutoFit/>
          </a:bodyPr>
          <a:lstStyle/>
          <a:p>
            <a:pPr marL="342900" indent="-342900">
              <a:buFont typeface="Arial" panose="020B0604020202020204" pitchFamily="34" charset="0"/>
              <a:buChar char="•"/>
            </a:pPr>
            <a:r>
              <a:rPr lang="en-GB" sz="2500" dirty="0"/>
              <a:t>Reading through the whole problem and checking your answers.</a:t>
            </a:r>
          </a:p>
        </p:txBody>
      </p:sp>
      <p:pic>
        <p:nvPicPr>
          <p:cNvPr id="11" name="Picture 10">
            <a:extLst>
              <a:ext uri="{FF2B5EF4-FFF2-40B4-BE49-F238E27FC236}">
                <a16:creationId xmlns:a16="http://schemas.microsoft.com/office/drawing/2014/main" id="{50DF49D5-335C-4DAA-9381-E552FB1A6104}"/>
              </a:ext>
            </a:extLst>
          </p:cNvPr>
          <p:cNvPicPr/>
          <p:nvPr/>
        </p:nvPicPr>
        <p:blipFill>
          <a:blip r:embed="rId4">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2" name="Picture 11">
            <a:extLst>
              <a:ext uri="{FF2B5EF4-FFF2-40B4-BE49-F238E27FC236}">
                <a16:creationId xmlns:a16="http://schemas.microsoft.com/office/drawing/2014/main" id="{0E084083-7A77-4279-8010-BAA21F5A7650}"/>
              </a:ext>
            </a:extLst>
          </p:cNvPr>
          <p:cNvPicPr>
            <a:picLocks noChangeAspect="1"/>
          </p:cNvPicPr>
          <p:nvPr/>
        </p:nvPicPr>
        <p:blipFill>
          <a:blip r:embed="rId5"/>
          <a:stretch>
            <a:fillRect/>
          </a:stretch>
        </p:blipFill>
        <p:spPr>
          <a:xfrm>
            <a:off x="10577661" y="347811"/>
            <a:ext cx="1168255" cy="771609"/>
          </a:xfrm>
          <a:prstGeom prst="rect">
            <a:avLst/>
          </a:prstGeom>
        </p:spPr>
      </p:pic>
    </p:spTree>
    <p:extLst>
      <p:ext uri="{BB962C8B-B14F-4D97-AF65-F5344CB8AC3E}">
        <p14:creationId xmlns:p14="http://schemas.microsoft.com/office/powerpoint/2010/main" val="3919392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351507"/>
            <a:ext cx="4271220" cy="337113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b="1" dirty="0">
                <a:latin typeface="+mn-lt"/>
              </a:rPr>
              <a:t>Now let’s check the calculations. </a:t>
            </a:r>
          </a:p>
          <a:p>
            <a:pPr algn="ctr">
              <a:spcBef>
                <a:spcPts val="0"/>
              </a:spcBef>
              <a:buNone/>
              <a:defRPr/>
            </a:pPr>
            <a:endParaRPr lang="en-GB" b="1" dirty="0">
              <a:latin typeface="+mn-lt"/>
            </a:endParaRPr>
          </a:p>
          <a:p>
            <a:pPr algn="ctr">
              <a:spcBef>
                <a:spcPts val="0"/>
              </a:spcBef>
              <a:buNone/>
              <a:defRPr/>
            </a:pPr>
            <a:r>
              <a:rPr lang="en-GB" b="1" dirty="0">
                <a:latin typeface="+mn-lt"/>
              </a:rPr>
              <a:t>We have worked out the value of the shapes!</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
        <p:nvSpPr>
          <p:cNvPr id="33" name="TextBox 32"/>
          <p:cNvSpPr txBox="1"/>
          <p:nvPr/>
        </p:nvSpPr>
        <p:spPr>
          <a:xfrm>
            <a:off x="7080436" y="4951119"/>
            <a:ext cx="851338" cy="830997"/>
          </a:xfrm>
          <a:prstGeom prst="rect">
            <a:avLst/>
          </a:prstGeom>
          <a:noFill/>
        </p:spPr>
        <p:txBody>
          <a:bodyPr wrap="square" rtlCol="0">
            <a:spAutoFit/>
          </a:bodyPr>
          <a:lstStyle/>
          <a:p>
            <a:r>
              <a:rPr lang="en-GB" sz="4800" dirty="0"/>
              <a:t>10</a:t>
            </a:r>
          </a:p>
        </p:txBody>
      </p:sp>
      <p:sp>
        <p:nvSpPr>
          <p:cNvPr id="34" name="TextBox 33"/>
          <p:cNvSpPr txBox="1"/>
          <p:nvPr/>
        </p:nvSpPr>
        <p:spPr>
          <a:xfrm>
            <a:off x="5295446" y="1978157"/>
            <a:ext cx="851338" cy="830997"/>
          </a:xfrm>
          <a:prstGeom prst="rect">
            <a:avLst/>
          </a:prstGeom>
          <a:noFill/>
        </p:spPr>
        <p:txBody>
          <a:bodyPr wrap="square" rtlCol="0">
            <a:spAutoFit/>
          </a:bodyPr>
          <a:lstStyle/>
          <a:p>
            <a:r>
              <a:rPr lang="en-GB" sz="4800" dirty="0"/>
              <a:t>10</a:t>
            </a:r>
          </a:p>
        </p:txBody>
      </p:sp>
      <p:sp>
        <p:nvSpPr>
          <p:cNvPr id="35" name="TextBox 34"/>
          <p:cNvSpPr txBox="1"/>
          <p:nvPr/>
        </p:nvSpPr>
        <p:spPr>
          <a:xfrm>
            <a:off x="9170751" y="2082445"/>
            <a:ext cx="630621" cy="830997"/>
          </a:xfrm>
          <a:prstGeom prst="rect">
            <a:avLst/>
          </a:prstGeom>
          <a:noFill/>
        </p:spPr>
        <p:txBody>
          <a:bodyPr wrap="square" rtlCol="0">
            <a:spAutoFit/>
          </a:bodyPr>
          <a:lstStyle/>
          <a:p>
            <a:r>
              <a:rPr lang="en-GB" sz="4800" dirty="0"/>
              <a:t>7</a:t>
            </a:r>
          </a:p>
        </p:txBody>
      </p:sp>
    </p:spTree>
    <p:extLst>
      <p:ext uri="{BB962C8B-B14F-4D97-AF65-F5344CB8AC3E}">
        <p14:creationId xmlns:p14="http://schemas.microsoft.com/office/powerpoint/2010/main" val="4155297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2247433" y="3701188"/>
            <a:ext cx="2386182" cy="2277047"/>
          </a:xfrm>
          <a:prstGeom prst="wedgeRoundRectCallout">
            <a:avLst>
              <a:gd name="adj1" fmla="val -55572"/>
              <a:gd name="adj2" fmla="val 9989"/>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578349"/>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38837" y="1681820"/>
            <a:ext cx="3834307"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Each fruit represents a number. </a:t>
            </a:r>
          </a:p>
          <a:p>
            <a:pPr algn="ctr">
              <a:spcBef>
                <a:spcPts val="0"/>
              </a:spcBef>
              <a:buNone/>
              <a:defRPr/>
            </a:pPr>
            <a:r>
              <a:rPr lang="en-GB" sz="2400" b="1" dirty="0"/>
              <a:t>Work out what number each fruit represents. </a:t>
            </a:r>
          </a:p>
        </p:txBody>
      </p:sp>
      <p:sp>
        <p:nvSpPr>
          <p:cNvPr id="16" name="TextBox 15"/>
          <p:cNvSpPr txBox="1"/>
          <p:nvPr/>
        </p:nvSpPr>
        <p:spPr>
          <a:xfrm>
            <a:off x="2144359" y="3896353"/>
            <a:ext cx="2489256" cy="1815882"/>
          </a:xfrm>
          <a:prstGeom prst="rect">
            <a:avLst/>
          </a:prstGeom>
          <a:noFill/>
        </p:spPr>
        <p:txBody>
          <a:bodyPr wrap="square" rtlCol="0">
            <a:spAutoFit/>
          </a:bodyPr>
          <a:lstStyle/>
          <a:p>
            <a:pPr algn="ctr"/>
            <a:r>
              <a:rPr lang="en-GB" sz="2800" b="1" dirty="0"/>
              <a:t>You will need more than </a:t>
            </a:r>
          </a:p>
          <a:p>
            <a:pPr algn="ctr"/>
            <a:r>
              <a:rPr lang="en-GB" sz="2800" b="1" dirty="0"/>
              <a:t>one of the clues.</a:t>
            </a:r>
          </a:p>
        </p:txBody>
      </p:sp>
      <p:pic>
        <p:nvPicPr>
          <p:cNvPr id="13" name="Picture 12"/>
          <p:cNvPicPr>
            <a:picLocks noChangeAspect="1"/>
          </p:cNvPicPr>
          <p:nvPr/>
        </p:nvPicPr>
        <p:blipFill>
          <a:blip r:embed="rId5"/>
          <a:stretch>
            <a:fillRect/>
          </a:stretch>
        </p:blipFill>
        <p:spPr>
          <a:xfrm>
            <a:off x="252725" y="4330578"/>
            <a:ext cx="1779693" cy="2196216"/>
          </a:xfrm>
          <a:prstGeom prst="rect">
            <a:avLst/>
          </a:prstGeom>
        </p:spPr>
      </p:pic>
      <p:sp>
        <p:nvSpPr>
          <p:cNvPr id="17" name="Rounded Rectangle 16"/>
          <p:cNvSpPr/>
          <p:nvPr/>
        </p:nvSpPr>
        <p:spPr>
          <a:xfrm>
            <a:off x="4972742" y="1730757"/>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347804" y="3672567"/>
            <a:ext cx="1627967" cy="923330"/>
          </a:xfrm>
          <a:prstGeom prst="rect">
            <a:avLst/>
          </a:prstGeom>
          <a:noFill/>
        </p:spPr>
        <p:txBody>
          <a:bodyPr wrap="square" rtlCol="0">
            <a:spAutoFit/>
          </a:bodyPr>
          <a:lstStyle/>
          <a:p>
            <a:r>
              <a:rPr lang="en-GB" sz="5400" dirty="0"/>
              <a:t>= 15</a:t>
            </a:r>
          </a:p>
        </p:txBody>
      </p:sp>
      <p:sp>
        <p:nvSpPr>
          <p:cNvPr id="19" name="TextBox 18"/>
          <p:cNvSpPr txBox="1"/>
          <p:nvPr/>
        </p:nvSpPr>
        <p:spPr>
          <a:xfrm>
            <a:off x="10354801" y="2130506"/>
            <a:ext cx="1627967" cy="923330"/>
          </a:xfrm>
          <a:prstGeom prst="rect">
            <a:avLst/>
          </a:prstGeom>
          <a:noFill/>
        </p:spPr>
        <p:txBody>
          <a:bodyPr wrap="square" rtlCol="0">
            <a:spAutoFit/>
          </a:bodyPr>
          <a:lstStyle/>
          <a:p>
            <a:r>
              <a:rPr lang="en-GB" sz="5400" dirty="0"/>
              <a:t>= 22</a:t>
            </a:r>
          </a:p>
        </p:txBody>
      </p:sp>
      <p:sp>
        <p:nvSpPr>
          <p:cNvPr id="20" name="TextBox 19"/>
          <p:cNvSpPr txBox="1"/>
          <p:nvPr/>
        </p:nvSpPr>
        <p:spPr>
          <a:xfrm>
            <a:off x="10309076" y="5168747"/>
            <a:ext cx="1627967" cy="923330"/>
          </a:xfrm>
          <a:prstGeom prst="rect">
            <a:avLst/>
          </a:prstGeom>
          <a:noFill/>
        </p:spPr>
        <p:txBody>
          <a:bodyPr wrap="square" rtlCol="0">
            <a:spAutoFit/>
          </a:bodyPr>
          <a:lstStyle/>
          <a:p>
            <a:r>
              <a:rPr lang="en-GB" sz="5400" dirty="0"/>
              <a:t>= 21</a:t>
            </a:r>
          </a:p>
        </p:txBody>
      </p:sp>
      <p:sp>
        <p:nvSpPr>
          <p:cNvPr id="21" name="TextBox 20"/>
          <p:cNvSpPr txBox="1"/>
          <p:nvPr/>
        </p:nvSpPr>
        <p:spPr>
          <a:xfrm>
            <a:off x="6557370" y="2130506"/>
            <a:ext cx="520263" cy="923330"/>
          </a:xfrm>
          <a:prstGeom prst="rect">
            <a:avLst/>
          </a:prstGeom>
          <a:noFill/>
        </p:spPr>
        <p:txBody>
          <a:bodyPr wrap="square" rtlCol="0">
            <a:spAutoFit/>
          </a:bodyPr>
          <a:lstStyle/>
          <a:p>
            <a:r>
              <a:rPr lang="en-GB" sz="5400" dirty="0"/>
              <a:t>+</a:t>
            </a:r>
          </a:p>
        </p:txBody>
      </p:sp>
      <p:sp>
        <p:nvSpPr>
          <p:cNvPr id="22" name="TextBox 21"/>
          <p:cNvSpPr txBox="1"/>
          <p:nvPr/>
        </p:nvSpPr>
        <p:spPr>
          <a:xfrm>
            <a:off x="8702911" y="2122037"/>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562278" y="3645201"/>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8702912" y="3645392"/>
            <a:ext cx="520263" cy="923330"/>
          </a:xfrm>
          <a:prstGeom prst="rect">
            <a:avLst/>
          </a:prstGeom>
          <a:noFill/>
        </p:spPr>
        <p:txBody>
          <a:bodyPr wrap="square" rtlCol="0">
            <a:spAutoFit/>
          </a:bodyPr>
          <a:lstStyle/>
          <a:p>
            <a:r>
              <a:rPr lang="en-GB" sz="5400" dirty="0"/>
              <a:t>+</a:t>
            </a:r>
          </a:p>
        </p:txBody>
      </p:sp>
      <p:sp>
        <p:nvSpPr>
          <p:cNvPr id="25" name="TextBox 24"/>
          <p:cNvSpPr txBox="1"/>
          <p:nvPr/>
        </p:nvSpPr>
        <p:spPr>
          <a:xfrm>
            <a:off x="6577696" y="5168747"/>
            <a:ext cx="520263" cy="923330"/>
          </a:xfrm>
          <a:prstGeom prst="rect">
            <a:avLst/>
          </a:prstGeom>
          <a:noFill/>
        </p:spPr>
        <p:txBody>
          <a:bodyPr wrap="square" rtlCol="0">
            <a:spAutoFit/>
          </a:bodyPr>
          <a:lstStyle/>
          <a:p>
            <a:r>
              <a:rPr lang="en-GB" sz="5400" dirty="0"/>
              <a:t>+</a:t>
            </a:r>
          </a:p>
        </p:txBody>
      </p:sp>
      <p:sp>
        <p:nvSpPr>
          <p:cNvPr id="26" name="TextBox 25"/>
          <p:cNvSpPr txBox="1"/>
          <p:nvPr/>
        </p:nvSpPr>
        <p:spPr>
          <a:xfrm>
            <a:off x="8702912" y="5168747"/>
            <a:ext cx="520263" cy="923330"/>
          </a:xfrm>
          <a:prstGeom prst="rect">
            <a:avLst/>
          </a:prstGeom>
          <a:noFill/>
        </p:spPr>
        <p:txBody>
          <a:bodyPr wrap="square" rtlCol="0">
            <a:spAutoFit/>
          </a:bodyPr>
          <a:lstStyle/>
          <a:p>
            <a:r>
              <a:rPr lang="en-GB" sz="5400" dirty="0"/>
              <a:t>+</a:t>
            </a:r>
          </a:p>
        </p:txBody>
      </p:sp>
      <p:pic>
        <p:nvPicPr>
          <p:cNvPr id="1026" name="Picture 2" descr="Illustration of a banana :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919" y="5064020"/>
            <a:ext cx="1296429" cy="12964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llustration of a banana :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214" y="1935487"/>
            <a:ext cx="1296429" cy="12964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llustration of a banana :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941" y="5064020"/>
            <a:ext cx="1296429" cy="1296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7909" y="3336046"/>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4266" y="3333732"/>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941" y="3395590"/>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2897" y="4995646"/>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8284" y="1951682"/>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awb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7909" y="1889476"/>
            <a:ext cx="1035871" cy="132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14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2247433" y="3701188"/>
            <a:ext cx="2386182" cy="2277047"/>
          </a:xfrm>
          <a:prstGeom prst="wedgeRoundRectCallout">
            <a:avLst>
              <a:gd name="adj1" fmla="val -55572"/>
              <a:gd name="adj2" fmla="val 9989"/>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578349"/>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38837" y="1681820"/>
            <a:ext cx="3834307"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Each shape represents a number. </a:t>
            </a:r>
          </a:p>
          <a:p>
            <a:pPr algn="ctr">
              <a:spcBef>
                <a:spcPts val="0"/>
              </a:spcBef>
              <a:buNone/>
              <a:defRPr/>
            </a:pPr>
            <a:r>
              <a:rPr lang="en-GB" sz="2400" b="1" dirty="0"/>
              <a:t>Work out what number each shape represents. </a:t>
            </a:r>
          </a:p>
        </p:txBody>
      </p:sp>
      <p:sp>
        <p:nvSpPr>
          <p:cNvPr id="16" name="TextBox 15"/>
          <p:cNvSpPr txBox="1"/>
          <p:nvPr/>
        </p:nvSpPr>
        <p:spPr>
          <a:xfrm>
            <a:off x="2144359" y="3896353"/>
            <a:ext cx="2489256" cy="1815882"/>
          </a:xfrm>
          <a:prstGeom prst="rect">
            <a:avLst/>
          </a:prstGeom>
          <a:noFill/>
        </p:spPr>
        <p:txBody>
          <a:bodyPr wrap="square" rtlCol="0">
            <a:spAutoFit/>
          </a:bodyPr>
          <a:lstStyle/>
          <a:p>
            <a:pPr algn="ctr"/>
            <a:r>
              <a:rPr lang="en-GB" sz="2800" b="1" dirty="0"/>
              <a:t>You will need more than </a:t>
            </a:r>
          </a:p>
          <a:p>
            <a:pPr algn="ctr"/>
            <a:r>
              <a:rPr lang="en-GB" sz="2800" b="1" dirty="0"/>
              <a:t>one of the clues.</a:t>
            </a:r>
          </a:p>
        </p:txBody>
      </p:sp>
      <p:pic>
        <p:nvPicPr>
          <p:cNvPr id="13" name="Picture 12"/>
          <p:cNvPicPr>
            <a:picLocks noChangeAspect="1"/>
          </p:cNvPicPr>
          <p:nvPr/>
        </p:nvPicPr>
        <p:blipFill>
          <a:blip r:embed="rId5"/>
          <a:stretch>
            <a:fillRect/>
          </a:stretch>
        </p:blipFill>
        <p:spPr>
          <a:xfrm>
            <a:off x="252725" y="4330578"/>
            <a:ext cx="1779693" cy="2196216"/>
          </a:xfrm>
          <a:prstGeom prst="rect">
            <a:avLst/>
          </a:prstGeom>
        </p:spPr>
      </p:pic>
      <p:sp>
        <p:nvSpPr>
          <p:cNvPr id="17" name="Rounded Rectangle 16"/>
          <p:cNvSpPr/>
          <p:nvPr/>
        </p:nvSpPr>
        <p:spPr>
          <a:xfrm>
            <a:off x="4972742" y="1730757"/>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347804" y="3672567"/>
            <a:ext cx="1627967" cy="923330"/>
          </a:xfrm>
          <a:prstGeom prst="rect">
            <a:avLst/>
          </a:prstGeom>
          <a:noFill/>
        </p:spPr>
        <p:txBody>
          <a:bodyPr wrap="square" rtlCol="0">
            <a:spAutoFit/>
          </a:bodyPr>
          <a:lstStyle/>
          <a:p>
            <a:r>
              <a:rPr lang="en-GB" sz="5400" dirty="0"/>
              <a:t>= 15</a:t>
            </a:r>
          </a:p>
        </p:txBody>
      </p:sp>
      <p:sp>
        <p:nvSpPr>
          <p:cNvPr id="19" name="TextBox 18"/>
          <p:cNvSpPr txBox="1"/>
          <p:nvPr/>
        </p:nvSpPr>
        <p:spPr>
          <a:xfrm>
            <a:off x="10354801" y="2130506"/>
            <a:ext cx="1627967" cy="923330"/>
          </a:xfrm>
          <a:prstGeom prst="rect">
            <a:avLst/>
          </a:prstGeom>
          <a:noFill/>
        </p:spPr>
        <p:txBody>
          <a:bodyPr wrap="square" rtlCol="0">
            <a:spAutoFit/>
          </a:bodyPr>
          <a:lstStyle/>
          <a:p>
            <a:r>
              <a:rPr lang="en-GB" sz="5400" dirty="0"/>
              <a:t>= 24</a:t>
            </a:r>
          </a:p>
        </p:txBody>
      </p:sp>
      <p:sp>
        <p:nvSpPr>
          <p:cNvPr id="20" name="TextBox 19"/>
          <p:cNvSpPr txBox="1"/>
          <p:nvPr/>
        </p:nvSpPr>
        <p:spPr>
          <a:xfrm>
            <a:off x="10309076" y="5168747"/>
            <a:ext cx="1627967" cy="923330"/>
          </a:xfrm>
          <a:prstGeom prst="rect">
            <a:avLst/>
          </a:prstGeom>
          <a:noFill/>
        </p:spPr>
        <p:txBody>
          <a:bodyPr wrap="square" rtlCol="0">
            <a:spAutoFit/>
          </a:bodyPr>
          <a:lstStyle/>
          <a:p>
            <a:r>
              <a:rPr lang="en-GB" sz="5400" dirty="0"/>
              <a:t>= 36</a:t>
            </a:r>
          </a:p>
        </p:txBody>
      </p:sp>
      <p:sp>
        <p:nvSpPr>
          <p:cNvPr id="21" name="TextBox 20"/>
          <p:cNvSpPr txBox="1"/>
          <p:nvPr/>
        </p:nvSpPr>
        <p:spPr>
          <a:xfrm>
            <a:off x="8473226" y="2143719"/>
            <a:ext cx="520263" cy="923330"/>
          </a:xfrm>
          <a:prstGeom prst="rect">
            <a:avLst/>
          </a:prstGeom>
          <a:noFill/>
        </p:spPr>
        <p:txBody>
          <a:bodyPr wrap="square" rtlCol="0">
            <a:spAutoFit/>
          </a:bodyPr>
          <a:lstStyle/>
          <a:p>
            <a:r>
              <a:rPr lang="en-GB" sz="5400" dirty="0"/>
              <a:t>x</a:t>
            </a:r>
          </a:p>
        </p:txBody>
      </p:sp>
      <p:sp>
        <p:nvSpPr>
          <p:cNvPr id="23" name="TextBox 22"/>
          <p:cNvSpPr txBox="1"/>
          <p:nvPr/>
        </p:nvSpPr>
        <p:spPr>
          <a:xfrm>
            <a:off x="6562278" y="3645201"/>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8575140" y="3645392"/>
            <a:ext cx="520263" cy="923330"/>
          </a:xfrm>
          <a:prstGeom prst="rect">
            <a:avLst/>
          </a:prstGeom>
          <a:noFill/>
        </p:spPr>
        <p:txBody>
          <a:bodyPr wrap="square" rtlCol="0">
            <a:spAutoFit/>
          </a:bodyPr>
          <a:lstStyle/>
          <a:p>
            <a:r>
              <a:rPr lang="en-GB" sz="5400" dirty="0"/>
              <a:t>+</a:t>
            </a:r>
          </a:p>
        </p:txBody>
      </p:sp>
      <p:sp>
        <p:nvSpPr>
          <p:cNvPr id="26" name="TextBox 25"/>
          <p:cNvSpPr txBox="1"/>
          <p:nvPr/>
        </p:nvSpPr>
        <p:spPr>
          <a:xfrm>
            <a:off x="8702912" y="5168747"/>
            <a:ext cx="520263" cy="923330"/>
          </a:xfrm>
          <a:prstGeom prst="rect">
            <a:avLst/>
          </a:prstGeom>
          <a:noFill/>
        </p:spPr>
        <p:txBody>
          <a:bodyPr wrap="square" rtlCol="0">
            <a:spAutoFit/>
          </a:bodyPr>
          <a:lstStyle/>
          <a:p>
            <a:r>
              <a:rPr lang="en-GB" sz="5400" dirty="0"/>
              <a:t>x</a:t>
            </a:r>
          </a:p>
        </p:txBody>
      </p:sp>
      <p:sp>
        <p:nvSpPr>
          <p:cNvPr id="33" name="Rectangle 32"/>
          <p:cNvSpPr/>
          <p:nvPr/>
        </p:nvSpPr>
        <p:spPr>
          <a:xfrm>
            <a:off x="7118706" y="2052160"/>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9293296" y="3610556"/>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305532" y="363050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a:off x="9162519" y="2095187"/>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p:nvPr/>
        </p:nvSpPr>
        <p:spPr>
          <a:xfrm>
            <a:off x="7268133" y="3631967"/>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p:cNvSpPr/>
          <p:nvPr/>
        </p:nvSpPr>
        <p:spPr>
          <a:xfrm>
            <a:off x="9223175" y="5046729"/>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p:cNvSpPr/>
          <p:nvPr/>
        </p:nvSpPr>
        <p:spPr>
          <a:xfrm>
            <a:off x="7285094" y="5051847"/>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347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885997" y="471735"/>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656444" y="471735"/>
            <a:ext cx="1168255" cy="771609"/>
          </a:xfrm>
          <a:prstGeom prst="rect">
            <a:avLst/>
          </a:prstGeom>
        </p:spPr>
      </p:pic>
      <p:sp>
        <p:nvSpPr>
          <p:cNvPr id="6" name="Rectangle 5">
            <a:extLst>
              <a:ext uri="{FF2B5EF4-FFF2-40B4-BE49-F238E27FC236}">
                <a16:creationId xmlns:a16="http://schemas.microsoft.com/office/drawing/2014/main" id="{67F7458D-4B76-4490-8ECD-7EBD9620D5DB}"/>
              </a:ext>
            </a:extLst>
          </p:cNvPr>
          <p:cNvSpPr/>
          <p:nvPr/>
        </p:nvSpPr>
        <p:spPr>
          <a:xfrm>
            <a:off x="1892251" y="2032557"/>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these skills, it can be useful to introduce logic puzzles into your classroom on a regular basis. Puzzles, such as </a:t>
            </a:r>
            <a:r>
              <a:rPr lang="en-GB" sz="2800" dirty="0" err="1">
                <a:solidFill>
                  <a:schemeClr val="tx1"/>
                </a:solidFill>
              </a:rPr>
              <a:t>Suduko</a:t>
            </a:r>
            <a:r>
              <a:rPr lang="en-GB" sz="2800" dirty="0">
                <a:solidFill>
                  <a:schemeClr val="tx1"/>
                </a:solidFill>
              </a:rPr>
              <a:t> and </a:t>
            </a:r>
            <a:r>
              <a:rPr lang="en-GB" sz="2800">
                <a:solidFill>
                  <a:schemeClr val="tx1"/>
                </a:solidFill>
              </a:rPr>
              <a:t>Magic Squares, </a:t>
            </a:r>
            <a:r>
              <a:rPr lang="en-GB" sz="2800" dirty="0">
                <a:solidFill>
                  <a:schemeClr val="tx1"/>
                </a:solidFill>
              </a:rPr>
              <a:t>are freely available on the internet. </a:t>
            </a:r>
          </a:p>
        </p:txBody>
      </p:sp>
    </p:spTree>
    <p:extLst>
      <p:ext uri="{BB962C8B-B14F-4D97-AF65-F5344CB8AC3E}">
        <p14:creationId xmlns:p14="http://schemas.microsoft.com/office/powerpoint/2010/main" val="313852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F49D5-335C-4DAA-9381-E552FB1A6104}"/>
              </a:ext>
            </a:extLst>
          </p:cNvPr>
          <p:cNvPicPr/>
          <p:nvPr/>
        </p:nvPicPr>
        <p:blipFill>
          <a:blip r:embed="rId2">
            <a:extLst>
              <a:ext uri="{28A0092B-C50C-407E-A947-70E740481C1C}">
                <a14:useLocalDpi xmlns:a14="http://schemas.microsoft.com/office/drawing/2010/main" val="0"/>
              </a:ext>
            </a:extLst>
          </a:blip>
          <a:stretch>
            <a:fillRect/>
          </a:stretch>
        </p:blipFill>
        <p:spPr>
          <a:xfrm>
            <a:off x="587968" y="469949"/>
            <a:ext cx="1068037" cy="992070"/>
          </a:xfrm>
          <a:prstGeom prst="rect">
            <a:avLst/>
          </a:prstGeom>
        </p:spPr>
      </p:pic>
      <p:pic>
        <p:nvPicPr>
          <p:cNvPr id="6" name="Picture 5">
            <a:extLst>
              <a:ext uri="{FF2B5EF4-FFF2-40B4-BE49-F238E27FC236}">
                <a16:creationId xmlns:a16="http://schemas.microsoft.com/office/drawing/2014/main" id="{0E084083-7A77-4279-8010-BAA21F5A7650}"/>
              </a:ext>
            </a:extLst>
          </p:cNvPr>
          <p:cNvPicPr>
            <a:picLocks noChangeAspect="1"/>
          </p:cNvPicPr>
          <p:nvPr/>
        </p:nvPicPr>
        <p:blipFill>
          <a:blip r:embed="rId3"/>
          <a:stretch>
            <a:fillRect/>
          </a:stretch>
        </p:blipFill>
        <p:spPr>
          <a:xfrm>
            <a:off x="10389983" y="469949"/>
            <a:ext cx="1168255" cy="771609"/>
          </a:xfrm>
          <a:prstGeom prst="rect">
            <a:avLst/>
          </a:prstGeom>
        </p:spPr>
      </p:pic>
      <p:sp>
        <p:nvSpPr>
          <p:cNvPr id="14" name="Rounded Rectangle 13"/>
          <p:cNvSpPr/>
          <p:nvPr/>
        </p:nvSpPr>
        <p:spPr>
          <a:xfrm>
            <a:off x="949388" y="1646715"/>
            <a:ext cx="4305445" cy="1198180"/>
          </a:xfrm>
          <a:prstGeom prst="round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02365" y="1891862"/>
            <a:ext cx="3799490" cy="707886"/>
          </a:xfrm>
          <a:prstGeom prst="rect">
            <a:avLst/>
          </a:prstGeom>
          <a:noFill/>
        </p:spPr>
        <p:txBody>
          <a:bodyPr wrap="square" rtlCol="0">
            <a:spAutoFit/>
          </a:bodyPr>
          <a:lstStyle/>
          <a:p>
            <a:pPr algn="ctr"/>
            <a:r>
              <a:rPr lang="en-GB" sz="4000" dirty="0"/>
              <a:t>Raj Resilience</a:t>
            </a:r>
          </a:p>
        </p:txBody>
      </p:sp>
      <p:sp>
        <p:nvSpPr>
          <p:cNvPr id="2" name="Rounded Rectangular Callout 1"/>
          <p:cNvSpPr/>
          <p:nvPr/>
        </p:nvSpPr>
        <p:spPr>
          <a:xfrm>
            <a:off x="6290442" y="1241558"/>
            <a:ext cx="4240924" cy="4843932"/>
          </a:xfrm>
          <a:prstGeom prst="wedgeRoundRectCallout">
            <a:avLst>
              <a:gd name="adj1" fmla="val -64327"/>
              <a:gd name="adj2" fmla="val 10750"/>
              <a:gd name="adj3" fmla="val 1666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stretch>
            <a:fillRect/>
          </a:stretch>
        </p:blipFill>
        <p:spPr>
          <a:xfrm>
            <a:off x="1955719" y="3254867"/>
            <a:ext cx="2292781" cy="2830623"/>
          </a:xfrm>
          <a:prstGeom prst="rect">
            <a:avLst/>
          </a:prstGeom>
        </p:spPr>
      </p:pic>
      <p:sp>
        <p:nvSpPr>
          <p:cNvPr id="3" name="TextBox 2"/>
          <p:cNvSpPr txBox="1"/>
          <p:nvPr/>
        </p:nvSpPr>
        <p:spPr>
          <a:xfrm>
            <a:off x="6668814" y="1462019"/>
            <a:ext cx="3421117" cy="4401205"/>
          </a:xfrm>
          <a:prstGeom prst="rect">
            <a:avLst/>
          </a:prstGeom>
          <a:noFill/>
        </p:spPr>
        <p:txBody>
          <a:bodyPr wrap="square" rtlCol="0">
            <a:spAutoFit/>
          </a:bodyPr>
          <a:lstStyle/>
          <a:p>
            <a:pPr algn="ctr"/>
            <a:r>
              <a:rPr lang="en-GB" sz="2800" b="1" dirty="0"/>
              <a:t>Today, you will be solving puzzles which will require you to be resilient and persevere. This is because you will need to use all the information to work out the answer and solve the problem. </a:t>
            </a:r>
          </a:p>
        </p:txBody>
      </p:sp>
    </p:spTree>
    <p:extLst>
      <p:ext uri="{BB962C8B-B14F-4D97-AF65-F5344CB8AC3E}">
        <p14:creationId xmlns:p14="http://schemas.microsoft.com/office/powerpoint/2010/main" val="353072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eliminate</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738184" y="1861541"/>
            <a:ext cx="10732356" cy="11918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b="1" dirty="0">
                <a:latin typeface="+mn-lt"/>
              </a:rPr>
              <a:t>Four friends have different hobbies. Use the clues to figure out who likes which hobby.</a:t>
            </a:r>
          </a:p>
        </p:txBody>
      </p:sp>
      <p:pic>
        <p:nvPicPr>
          <p:cNvPr id="1026" name="Picture 2" descr="People talking bub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862" y="3778165"/>
            <a:ext cx="3719405" cy="190241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6266750" y="4173593"/>
            <a:ext cx="5203790" cy="1635070"/>
          </a:xfrm>
          <a:prstGeom prst="roundRect">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266750" y="4206298"/>
            <a:ext cx="5203790" cy="1569660"/>
          </a:xfrm>
          <a:prstGeom prst="rect">
            <a:avLst/>
          </a:prstGeom>
          <a:noFill/>
        </p:spPr>
        <p:txBody>
          <a:bodyPr wrap="square" rtlCol="0">
            <a:spAutoFit/>
          </a:bodyPr>
          <a:lstStyle/>
          <a:p>
            <a:pPr algn="ctr"/>
            <a:r>
              <a:rPr lang="en-GB" sz="3200" b="1" dirty="0"/>
              <a:t>Talk to your partner. </a:t>
            </a:r>
          </a:p>
          <a:p>
            <a:pPr algn="ctr"/>
            <a:r>
              <a:rPr lang="en-GB" sz="3200" b="1" dirty="0"/>
              <a:t>What is the question asking you to do?</a:t>
            </a:r>
          </a:p>
        </p:txBody>
      </p:sp>
    </p:spTree>
    <p:extLst>
      <p:ext uri="{BB962C8B-B14F-4D97-AF65-F5344CB8AC3E}">
        <p14:creationId xmlns:p14="http://schemas.microsoft.com/office/powerpoint/2010/main" val="87066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120223"/>
            <a:ext cx="4603530" cy="33779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AutoNum type="arabicPeriod"/>
            </a:pPr>
            <a:r>
              <a:rPr lang="en-GB" sz="2600" b="1" dirty="0">
                <a:latin typeface="Calibri" panose="020F0502020204030204" pitchFamily="34" charset="0"/>
                <a:cs typeface="Calibri" panose="020F0502020204030204" pitchFamily="34" charset="0"/>
              </a:rPr>
              <a:t>Harriet likes neither cross stitch nor chess. </a:t>
            </a:r>
          </a:p>
          <a:p>
            <a:pPr marL="514350" indent="-514350">
              <a:buAutoNum type="arabicPeriod"/>
            </a:pPr>
            <a:r>
              <a:rPr lang="en-GB" sz="2600" b="1" dirty="0">
                <a:latin typeface="Calibri" panose="020F0502020204030204" pitchFamily="34" charset="0"/>
                <a:cs typeface="Calibri" panose="020F0502020204030204" pitchFamily="34" charset="0"/>
              </a:rPr>
              <a:t>Henry used to like chess and baking best but he has changed his mind. </a:t>
            </a:r>
          </a:p>
          <a:p>
            <a:pPr marL="514350" indent="-514350">
              <a:buAutoNum type="arabicPeriod"/>
            </a:pPr>
            <a:r>
              <a:rPr lang="en-GB" sz="2600" b="1" dirty="0">
                <a:latin typeface="Calibri" panose="020F0502020204030204" pitchFamily="34" charset="0"/>
                <a:cs typeface="Calibri" panose="020F0502020204030204" pitchFamily="34" charset="0"/>
              </a:rPr>
              <a:t>Neither of the boys like cross stitch best.</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830249008"/>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22423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237266"/>
            <a:ext cx="4603530" cy="284673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Let’s use clue one. It doesn’t tell us exactly what Harriet likes but we can </a:t>
            </a:r>
            <a:r>
              <a:rPr lang="en-GB" sz="2600" b="1" dirty="0">
                <a:solidFill>
                  <a:srgbClr val="FF0000"/>
                </a:solidFill>
                <a:latin typeface="Calibri" panose="020F0502020204030204" pitchFamily="34" charset="0"/>
                <a:cs typeface="Calibri" panose="020F0502020204030204" pitchFamily="34" charset="0"/>
              </a:rPr>
              <a:t>eliminate</a:t>
            </a:r>
            <a:r>
              <a:rPr lang="en-GB" sz="2600" dirty="0">
                <a:solidFill>
                  <a:srgbClr val="FF0000"/>
                </a:solidFill>
                <a:latin typeface="Calibri" panose="020F0502020204030204" pitchFamily="34" charset="0"/>
                <a:cs typeface="Calibri" panose="020F0502020204030204" pitchFamily="34" charset="0"/>
              </a:rPr>
              <a:t> </a:t>
            </a:r>
            <a:r>
              <a:rPr lang="en-GB" sz="2600" b="1" dirty="0">
                <a:latin typeface="Calibri" panose="020F0502020204030204" pitchFamily="34" charset="0"/>
                <a:cs typeface="Calibri" panose="020F0502020204030204" pitchFamily="34" charset="0"/>
              </a:rPr>
              <a:t>some hobbies. </a:t>
            </a:r>
          </a:p>
          <a:p>
            <a:pPr marL="514350" indent="-514350">
              <a:buAutoNum type="arabicPeriod"/>
            </a:pPr>
            <a:r>
              <a:rPr lang="en-GB" sz="2600" b="1" dirty="0">
                <a:latin typeface="Calibri" panose="020F0502020204030204" pitchFamily="34" charset="0"/>
                <a:cs typeface="Calibri" panose="020F0502020204030204" pitchFamily="34" charset="0"/>
              </a:rPr>
              <a:t>Harriet likes neither cross stitch nor chess.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830249008"/>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7326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4166</TotalTime>
  <Words>1879</Words>
  <Application>Microsoft Office PowerPoint</Application>
  <PresentationFormat>Widescreen</PresentationFormat>
  <Paragraphs>487</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Teacher guidance</vt:lpstr>
      <vt:lpstr>LORIC</vt:lpstr>
      <vt:lpstr>PowerPoint Presentation</vt:lpstr>
      <vt:lpstr>Vocabulary</vt:lpstr>
      <vt:lpstr>Model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248</cp:revision>
  <dcterms:created xsi:type="dcterms:W3CDTF">2017-03-29T13:14:03Z</dcterms:created>
  <dcterms:modified xsi:type="dcterms:W3CDTF">2019-11-05T11:58:52Z</dcterms:modified>
</cp:coreProperties>
</file>