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32" r:id="rId2"/>
    <p:sldId id="435" r:id="rId3"/>
    <p:sldId id="436" r:id="rId4"/>
    <p:sldId id="437" r:id="rId5"/>
    <p:sldId id="438" r:id="rId6"/>
    <p:sldId id="439" r:id="rId7"/>
    <p:sldId id="440" r:id="rId8"/>
    <p:sldId id="474" r:id="rId9"/>
    <p:sldId id="463" r:id="rId10"/>
    <p:sldId id="476" r:id="rId11"/>
    <p:sldId id="477" r:id="rId12"/>
    <p:sldId id="478" r:id="rId13"/>
    <p:sldId id="475" r:id="rId14"/>
    <p:sldId id="466" r:id="rId15"/>
    <p:sldId id="467" r:id="rId16"/>
    <p:sldId id="468" r:id="rId17"/>
    <p:sldId id="443" r:id="rId18"/>
    <p:sldId id="469" r:id="rId19"/>
    <p:sldId id="446" r:id="rId20"/>
    <p:sldId id="447" r:id="rId21"/>
    <p:sldId id="470" r:id="rId22"/>
    <p:sldId id="471" r:id="rId23"/>
    <p:sldId id="472" r:id="rId24"/>
    <p:sldId id="479" r:id="rId25"/>
    <p:sldId id="480" r:id="rId26"/>
    <p:sldId id="481" r:id="rId27"/>
    <p:sldId id="482" r:id="rId28"/>
    <p:sldId id="4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/>
  </p:cmAuthor>
  <p:cmAuthor id="2" name="phillippa headlam" initials="ph" lastIdx="45" clrIdx="1">
    <p:extLst/>
  </p:cmAuthor>
  <p:cmAuthor id="3" name="joalicehagger@gmail.com" initials="j" lastIdx="3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 autoAdjust="0"/>
    <p:restoredTop sz="91851" autoAdjust="0"/>
  </p:normalViewPr>
  <p:slideViewPr>
    <p:cSldViewPr snapToGrid="0" snapToObjects="1">
      <p:cViewPr varScale="1">
        <p:scale>
          <a:sx n="115" d="100"/>
          <a:sy n="115" d="100"/>
        </p:scale>
        <p:origin x="2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8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75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0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4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3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19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608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4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07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 is the odd one out. The rest are all multiples of 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82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9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86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7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550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97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726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8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7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4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8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27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2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7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05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B99E886-8FA3-47AA-A500-478849FBC43B}"/>
              </a:ext>
            </a:extLst>
          </p:cNvPr>
          <p:cNvSpPr/>
          <p:nvPr/>
        </p:nvSpPr>
        <p:spPr>
          <a:xfrm>
            <a:off x="2085474" y="2084077"/>
            <a:ext cx="8712284" cy="1585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chemeClr val="accent1">
                    <a:lumMod val="50000"/>
                  </a:schemeClr>
                </a:solidFill>
              </a:rPr>
              <a:t>M1g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: Can solve problems using place value and number facts</a:t>
            </a:r>
          </a:p>
        </p:txBody>
      </p:sp>
    </p:spTree>
    <p:extLst>
      <p:ext uri="{BB962C8B-B14F-4D97-AF65-F5344CB8AC3E}">
        <p14:creationId xmlns:p14="http://schemas.microsoft.com/office/powerpoint/2010/main" val="298591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82878" y="3322777"/>
            <a:ext cx="11863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002060"/>
                </a:solidFill>
              </a:rPr>
              <a:t>What do we know?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We know that: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There are </a:t>
            </a:r>
            <a:r>
              <a:rPr lang="en-GB" sz="3200" dirty="0">
                <a:solidFill>
                  <a:srgbClr val="FF0000"/>
                </a:solidFill>
              </a:rPr>
              <a:t>three digits </a:t>
            </a:r>
            <a:r>
              <a:rPr lang="en-GB" sz="3200" dirty="0">
                <a:solidFill>
                  <a:srgbClr val="002060"/>
                </a:solidFill>
              </a:rPr>
              <a:t>in the number.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ones</a:t>
            </a:r>
            <a:r>
              <a:rPr lang="en-GB" sz="3200" dirty="0">
                <a:solidFill>
                  <a:srgbClr val="002060"/>
                </a:solidFill>
              </a:rPr>
              <a:t> digit is not mentioned, so we could use any digit from 0-9.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662" y="3749497"/>
            <a:ext cx="2540000" cy="2082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D37F257-F45E-4E32-9FF3-CA42E3E16AA0}"/>
              </a:ext>
            </a:extLst>
          </p:cNvPr>
          <p:cNvSpPr/>
          <p:nvPr/>
        </p:nvSpPr>
        <p:spPr>
          <a:xfrm>
            <a:off x="1694054" y="1690687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215391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04732" y="3429000"/>
            <a:ext cx="11863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If we start by making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 a </a:t>
            </a:r>
            <a:r>
              <a:rPr lang="en-GB" sz="3200" dirty="0">
                <a:solidFill>
                  <a:srgbClr val="FF0000"/>
                </a:solidFill>
              </a:rPr>
              <a:t>1,</a:t>
            </a:r>
            <a:r>
              <a:rPr lang="en-GB" sz="3200" dirty="0">
                <a:solidFill>
                  <a:srgbClr val="002060"/>
                </a:solidFill>
              </a:rPr>
              <a:t> we can work from there.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If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 is a </a:t>
            </a:r>
            <a:r>
              <a:rPr lang="en-GB" sz="3200" dirty="0">
                <a:solidFill>
                  <a:srgbClr val="FF0000"/>
                </a:solidFill>
              </a:rPr>
              <a:t>1,</a:t>
            </a:r>
            <a:r>
              <a:rPr lang="en-GB" sz="3200" dirty="0">
                <a:solidFill>
                  <a:srgbClr val="002060"/>
                </a:solidFill>
              </a:rPr>
              <a:t> then we know that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must be a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 because </a:t>
            </a:r>
            <a:r>
              <a:rPr lang="en-GB" sz="3200" dirty="0">
                <a:solidFill>
                  <a:srgbClr val="FF0000"/>
                </a:solidFill>
              </a:rPr>
              <a:t>2</a:t>
            </a:r>
            <a:r>
              <a:rPr lang="en-GB" sz="3200" dirty="0">
                <a:solidFill>
                  <a:srgbClr val="002060"/>
                </a:solidFill>
              </a:rPr>
              <a:t>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I could place a zero in the ones column. So, one possibility is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288" y="2073076"/>
            <a:ext cx="1915450" cy="1570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AD08A4-A971-8349-A6E9-2179C7E9CB3E}"/>
              </a:ext>
            </a:extLst>
          </p:cNvPr>
          <p:cNvSpPr txBox="1"/>
          <p:nvPr/>
        </p:nvSpPr>
        <p:spPr>
          <a:xfrm>
            <a:off x="5020290" y="5688398"/>
            <a:ext cx="2231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9E2EA5A-456C-4829-9BC8-966068DFA762}"/>
              </a:ext>
            </a:extLst>
          </p:cNvPr>
          <p:cNvSpPr/>
          <p:nvPr/>
        </p:nvSpPr>
        <p:spPr>
          <a:xfrm>
            <a:off x="1602499" y="1659489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3574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65" y="450267"/>
            <a:ext cx="6570529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-171313" y="5445850"/>
            <a:ext cx="1186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other possibilities could there be?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Show me on your white board.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E9E3D45-9C40-094A-BEEF-6D75E87C3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495" y="4775200"/>
            <a:ext cx="2540000" cy="208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279D6B-B95E-BD46-BEDB-1C57043F74C0}"/>
              </a:ext>
            </a:extLst>
          </p:cNvPr>
          <p:cNvSpPr txBox="1"/>
          <p:nvPr/>
        </p:nvSpPr>
        <p:spPr>
          <a:xfrm>
            <a:off x="2356957" y="3006355"/>
            <a:ext cx="65444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8428D36-9786-4723-8BEF-14DEBB666A37}"/>
              </a:ext>
            </a:extLst>
          </p:cNvPr>
          <p:cNvSpPr/>
          <p:nvPr/>
        </p:nvSpPr>
        <p:spPr>
          <a:xfrm>
            <a:off x="1486384" y="1816744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73167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8215868" y="3429000"/>
            <a:ext cx="3250228" cy="2466474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Have I made a number between 200 and 500?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6395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8215868" y="3429000"/>
            <a:ext cx="3250228" cy="2466474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Let’s try again…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Have I made a number between 200 and 500?</a:t>
            </a:r>
          </a:p>
        </p:txBody>
      </p:sp>
    </p:spTree>
    <p:extLst>
      <p:ext uri="{BB962C8B-B14F-4D97-AF65-F5344CB8AC3E}">
        <p14:creationId xmlns:p14="http://schemas.microsoft.com/office/powerpoint/2010/main" val="9395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/>
        </p:nvGraphicFramePr>
        <p:xfrm>
          <a:off x="904067" y="3313742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1479884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3533272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5759115" y="4908884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7721600" y="3012394"/>
            <a:ext cx="3744495" cy="3707720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One more time…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What place value do I need to give these numbers in order to make a number between 200 and 500?</a:t>
            </a:r>
          </a:p>
        </p:txBody>
      </p:sp>
    </p:spTree>
    <p:extLst>
      <p:ext uri="{BB962C8B-B14F-4D97-AF65-F5344CB8AC3E}">
        <p14:creationId xmlns:p14="http://schemas.microsoft.com/office/powerpoint/2010/main" val="24626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1CB6A50-8F86-D54A-B47F-FDF2BF71B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1341"/>
              </p:ext>
            </p:extLst>
          </p:nvPr>
        </p:nvGraphicFramePr>
        <p:xfrm>
          <a:off x="3635235" y="3366926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D96DBB-8D29-2641-9EF6-F2F13F47A92C}"/>
              </a:ext>
            </a:extLst>
          </p:cNvPr>
          <p:cNvSpPr txBox="1"/>
          <p:nvPr/>
        </p:nvSpPr>
        <p:spPr>
          <a:xfrm>
            <a:off x="1603717" y="1797551"/>
            <a:ext cx="947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 want to make a number between 200 and 500 and I have three digits: 6, 2 and 7.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A38010-77A0-1F48-8B76-4A14B3075759}"/>
              </a:ext>
            </a:extLst>
          </p:cNvPr>
          <p:cNvSpPr txBox="1"/>
          <p:nvPr/>
        </p:nvSpPr>
        <p:spPr>
          <a:xfrm>
            <a:off x="4211052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1EA38-E198-5D49-997B-ABBA31D137A3}"/>
              </a:ext>
            </a:extLst>
          </p:cNvPr>
          <p:cNvSpPr txBox="1"/>
          <p:nvPr/>
        </p:nvSpPr>
        <p:spPr>
          <a:xfrm>
            <a:off x="6264440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75665-342F-3F45-8C9D-41B5F79A498C}"/>
              </a:ext>
            </a:extLst>
          </p:cNvPr>
          <p:cNvSpPr txBox="1"/>
          <p:nvPr/>
        </p:nvSpPr>
        <p:spPr>
          <a:xfrm>
            <a:off x="8490283" y="4962068"/>
            <a:ext cx="1299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F72B1C2-21FD-6747-8BD2-92137B1AE732}"/>
              </a:ext>
            </a:extLst>
          </p:cNvPr>
          <p:cNvSpPr/>
          <p:nvPr/>
        </p:nvSpPr>
        <p:spPr>
          <a:xfrm>
            <a:off x="927281" y="3440976"/>
            <a:ext cx="2143321" cy="902368"/>
          </a:xfrm>
          <a:prstGeom prst="roundRect">
            <a:avLst/>
          </a:prstGeom>
          <a:solidFill>
            <a:srgbClr val="FFFED8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3016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3" y="274444"/>
            <a:ext cx="7190025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2" name="Rectangle: Rounded Corners 7">
            <a:extLst>
              <a:ext uri="{FF2B5EF4-FFF2-40B4-BE49-F238E27FC236}">
                <a16:creationId xmlns="" xmlns:a16="http://schemas.microsoft.com/office/drawing/2014/main" id="{6531D076-0CFB-0C4B-9B50-6FD9180A9B89}"/>
              </a:ext>
            </a:extLst>
          </p:cNvPr>
          <p:cNvSpPr/>
          <p:nvPr/>
        </p:nvSpPr>
        <p:spPr>
          <a:xfrm>
            <a:off x="460463" y="1690687"/>
            <a:ext cx="11271073" cy="18028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want to make a number between 500 and 800.</a:t>
            </a: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have the digits 9, 6 and 5. What numbers can I make?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2E46E5D5-12BF-994B-9B3D-A68EC909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26481"/>
              </p:ext>
            </p:extLst>
          </p:nvPr>
        </p:nvGraphicFramePr>
        <p:xfrm>
          <a:off x="2856946" y="3773541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9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2" name="Rectangle: Rounded Corners 7">
            <a:extLst>
              <a:ext uri="{FF2B5EF4-FFF2-40B4-BE49-F238E27FC236}">
                <a16:creationId xmlns="" xmlns:a16="http://schemas.microsoft.com/office/drawing/2014/main" id="{6531D076-0CFB-0C4B-9B50-6FD9180A9B89}"/>
              </a:ext>
            </a:extLst>
          </p:cNvPr>
          <p:cNvSpPr/>
          <p:nvPr/>
        </p:nvSpPr>
        <p:spPr>
          <a:xfrm>
            <a:off x="436188" y="1726191"/>
            <a:ext cx="11319624" cy="18028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want to make a number between 300 and 900.</a:t>
            </a: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I have the digits 7, 2 and 8.  What numbers can I make?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2E46E5D5-12BF-994B-9B3D-A68EC909CDFC}"/>
              </a:ext>
            </a:extLst>
          </p:cNvPr>
          <p:cNvGraphicFramePr>
            <a:graphicFrameLocks noGrp="1"/>
          </p:cNvGraphicFramePr>
          <p:nvPr/>
        </p:nvGraphicFramePr>
        <p:xfrm>
          <a:off x="2856946" y="3773541"/>
          <a:ext cx="6557823" cy="28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41">
                  <a:extLst>
                    <a:ext uri="{9D8B030D-6E8A-4147-A177-3AD203B41FA5}">
                      <a16:colId xmlns="" xmlns:a16="http://schemas.microsoft.com/office/drawing/2014/main" val="1535459522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534900056"/>
                    </a:ext>
                  </a:extLst>
                </a:gridCol>
                <a:gridCol w="2185941">
                  <a:extLst>
                    <a:ext uri="{9D8B030D-6E8A-4147-A177-3AD203B41FA5}">
                      <a16:colId xmlns="" xmlns:a16="http://schemas.microsoft.com/office/drawing/2014/main" val="1266135802"/>
                    </a:ext>
                  </a:extLst>
                </a:gridCol>
              </a:tblGrid>
              <a:tr h="1436890"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779360"/>
                  </a:ext>
                </a:extLst>
              </a:tr>
              <a:tr h="1366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04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9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825873" y="1690687"/>
            <a:ext cx="8619970" cy="45572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Number facts are simply </a:t>
            </a:r>
            <a:r>
              <a:rPr lang="en-US" sz="3600" dirty="0">
                <a:solidFill>
                  <a:srgbClr val="FF0000"/>
                </a:solidFill>
              </a:rPr>
              <a:t>multiplication, division, addition </a:t>
            </a:r>
            <a:r>
              <a:rPr lang="en-US" sz="3600" dirty="0">
                <a:solidFill>
                  <a:srgbClr val="002060"/>
                </a:solidFill>
              </a:rPr>
              <a:t>and</a:t>
            </a:r>
            <a:r>
              <a:rPr lang="en-US" sz="3600" dirty="0">
                <a:solidFill>
                  <a:srgbClr val="FF0000"/>
                </a:solidFill>
              </a:rPr>
              <a:t> subtraction calculations </a:t>
            </a:r>
            <a:r>
              <a:rPr lang="en-US" sz="3600" dirty="0">
                <a:solidFill>
                  <a:srgbClr val="002060"/>
                </a:solidFill>
              </a:rPr>
              <a:t>that you should know without having to work them out.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Knowing these well can help you solve mathematical problems quickly!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0268C18-2A03-8D4E-AC80-1A97BBFF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0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6" descr="Screen Clipping">
            <a:extLst>
              <a:ext uri="{FF2B5EF4-FFF2-40B4-BE49-F238E27FC236}">
                <a16:creationId xmlns="" xmlns:a16="http://schemas.microsoft.com/office/drawing/2014/main" id="{57824423-EDA8-4492-9382-3C9EA37E0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370" y="420961"/>
            <a:ext cx="6370638" cy="1654175"/>
          </a:xfrm>
        </p:spPr>
      </p:pic>
      <p:sp>
        <p:nvSpPr>
          <p:cNvPr id="6148" name="TextBox 7">
            <a:extLst>
              <a:ext uri="{FF2B5EF4-FFF2-40B4-BE49-F238E27FC236}">
                <a16:creationId xmlns="" xmlns:a16="http://schemas.microsoft.com/office/drawing/2014/main" id="{C3725F48-3E10-472C-A749-2B9B670B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2382565"/>
            <a:ext cx="84248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Our Primary Edge attributes help us to become better learners and today is no exception. Before you start this activity, here are some ideas for how you will need your </a:t>
            </a:r>
            <a:r>
              <a:rPr lang="en-GB" altLang="en-US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Raj Resilience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skills today: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TextBox 8">
            <a:extLst>
              <a:ext uri="{FF2B5EF4-FFF2-40B4-BE49-F238E27FC236}">
                <a16:creationId xmlns="" xmlns:a16="http://schemas.microsoft.com/office/drawing/2014/main" id="{CD474635-4C61-42C7-94F9-CD68244B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36" y="4244976"/>
            <a:ext cx="46212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Trying hard even when it is challenging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Learning from your mistakes</a:t>
            </a:r>
          </a:p>
          <a:p>
            <a:pPr>
              <a:spcBef>
                <a:spcPct val="0"/>
              </a:spcBef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Asking for help if you need 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41491B9-BA03-4E69-B30E-A6C24036D0C2}"/>
              </a:ext>
            </a:extLst>
          </p:cNvPr>
          <p:cNvSpPr/>
          <p:nvPr/>
        </p:nvSpPr>
        <p:spPr>
          <a:xfrm>
            <a:off x="7930974" y="3908427"/>
            <a:ext cx="3690937" cy="2303462"/>
          </a:xfrm>
          <a:prstGeom prst="roundRect">
            <a:avLst/>
          </a:prstGeom>
          <a:solidFill>
            <a:srgbClr val="FFFED8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Words: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Persevere     Complete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Overcome    Achieve Sustain          Undertake</a:t>
            </a:r>
          </a:p>
          <a:p>
            <a:pPr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6B07E3-AF17-EE4D-ACE1-B7F6D633F1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59D31F-2ACD-7F41-959A-6F8A5D3AB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9262BF4-D9B5-4340-8BC1-38D1FB12851F}"/>
              </a:ext>
            </a:extLst>
          </p:cNvPr>
          <p:cNvSpPr txBox="1">
            <a:spLocks/>
          </p:cNvSpPr>
          <p:nvPr/>
        </p:nvSpPr>
        <p:spPr>
          <a:xfrm rot="16200000">
            <a:off x="-1323221" y="3686694"/>
            <a:ext cx="472976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</p:spTree>
    <p:extLst>
      <p:ext uri="{BB962C8B-B14F-4D97-AF65-F5344CB8AC3E}">
        <p14:creationId xmlns:p14="http://schemas.microsoft.com/office/powerpoint/2010/main" val="375202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885511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If we know that </a:t>
            </a:r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6 x 7 = 42, 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what else do we know?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 x 7 =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 x 6 =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94084" y="4501985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6 = 7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44165" y="447296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7 = 6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7141954" y="3505202"/>
            <a:ext cx="4235082" cy="260961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What do you notice about these numbers?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D4CD182-9A81-44FA-88E0-4D04DDC7F0CB}"/>
                  </a:ext>
                </a:extLst>
              </p:cNvPr>
              <p:cNvSpPr txBox="1"/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4CD182-9A81-44FA-88E0-4D04DDC7F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91DE0EF-5DD2-49E1-AFF8-431EFEDF4652}"/>
                  </a:ext>
                </a:extLst>
              </p:cNvPr>
              <p:cNvSpPr txBox="1"/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6</a:t>
                </a:r>
              </a:p>
              <a:p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1DE0EF-5DD2-49E1-AFF8-431EFEDF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533991" y="1642792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To make a set of number facts, we need to look at the relationship between the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 x 7 =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 x 6 =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53784" y="4463729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6 = 7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84811" y="4540951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42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7 = 6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6534892" y="3063645"/>
            <a:ext cx="5374311" cy="36128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Division and multiplication are inverse operations, so by swapping the numbers, we can create different number statements.</a:t>
            </a:r>
          </a:p>
          <a:p>
            <a:pPr algn="ctr"/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Remember that </a:t>
            </a:r>
            <a:r>
              <a:rPr lang="en-US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finding a fraction of a number is the same as division.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CC0117D-134D-4AE5-B67F-702D1BBAC690}"/>
                  </a:ext>
                </a:extLst>
              </p:cNvPr>
              <p:cNvSpPr txBox="1"/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C0117D-134D-4AE5-B67F-702D1BBAC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381489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619523D-AD6A-4E03-882C-2A3088CBAF81}"/>
                  </a:ext>
                </a:extLst>
              </p:cNvPr>
              <p:cNvSpPr txBox="1"/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42 = 6</a:t>
                </a:r>
              </a:p>
              <a:p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19523D-AD6A-4E03-882C-2A3088CB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28978"/>
                <a:ext cx="3370957" cy="157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885511"/>
            <a:ext cx="11384801" cy="12407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Let’s look at these three numbers and use them to make a set of multiplication, division and fraction facts.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0B0988-C2EC-2F4D-8DBA-58B398664705}"/>
              </a:ext>
            </a:extLst>
          </p:cNvPr>
          <p:cNvSpPr txBox="1"/>
          <p:nvPr/>
        </p:nvSpPr>
        <p:spPr>
          <a:xfrm>
            <a:off x="794084" y="3545970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 x 8 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F8AC27-2626-E14F-9D23-5AAF156B5609}"/>
              </a:ext>
            </a:extLst>
          </p:cNvPr>
          <p:cNvSpPr txBox="1"/>
          <p:nvPr/>
        </p:nvSpPr>
        <p:spPr>
          <a:xfrm>
            <a:off x="3644165" y="3545970"/>
            <a:ext cx="3350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8 x 2 = 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D6F08C-CBDA-A24E-8CEF-7D2AF27031EB}"/>
              </a:ext>
            </a:extLst>
          </p:cNvPr>
          <p:cNvSpPr txBox="1"/>
          <p:nvPr/>
        </p:nvSpPr>
        <p:spPr>
          <a:xfrm>
            <a:off x="794084" y="467360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16 </a:t>
            </a:r>
            <a:r>
              <a:rPr lang="en-GB" sz="4000" dirty="0">
                <a:solidFill>
                  <a:srgbClr val="FF0000"/>
                </a:solidFill>
              </a:rPr>
              <a:t>÷</a:t>
            </a:r>
            <a:r>
              <a:rPr lang="en-US" sz="4000" dirty="0">
                <a:solidFill>
                  <a:srgbClr val="FF0000"/>
                </a:solidFill>
              </a:rPr>
              <a:t> 2 = 8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FA5133-0101-3A4A-8AAA-E24E625D3C88}"/>
              </a:ext>
            </a:extLst>
          </p:cNvPr>
          <p:cNvSpPr txBox="1"/>
          <p:nvPr/>
        </p:nvSpPr>
        <p:spPr>
          <a:xfrm>
            <a:off x="3644165" y="4673603"/>
            <a:ext cx="285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16 </a:t>
            </a:r>
            <a:r>
              <a:rPr lang="en-GB" sz="4000" dirty="0">
                <a:solidFill>
                  <a:srgbClr val="FF0000"/>
                </a:solidFill>
              </a:rPr>
              <a:t>÷ </a:t>
            </a:r>
            <a:r>
              <a:rPr lang="en-US" sz="4000" dirty="0">
                <a:solidFill>
                  <a:srgbClr val="FF0000"/>
                </a:solidFill>
              </a:rPr>
              <a:t>8 = 2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8265695" y="3461749"/>
            <a:ext cx="3562562" cy="191974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000" dirty="0">
                <a:solidFill>
                  <a:srgbClr val="002060"/>
                </a:solidFill>
                <a:cs typeface="Arial" panose="020B0604020202020204" pitchFamily="34" charset="0"/>
              </a:rPr>
              <a:t>8, 16, 2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64D0DE1-EC95-4B82-975E-7E3C156BE967}"/>
                  </a:ext>
                </a:extLst>
              </p:cNvPr>
              <p:cNvSpPr txBox="1"/>
              <p:nvPr/>
            </p:nvSpPr>
            <p:spPr>
              <a:xfrm>
                <a:off x="794084" y="5527484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16 = 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4D0DE1-EC95-4B82-975E-7E3C156B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5527484"/>
                <a:ext cx="3370957" cy="965392"/>
              </a:xfrm>
              <a:prstGeom prst="rect">
                <a:avLst/>
              </a:prstGeom>
              <a:blipFill>
                <a:blip r:embed="rId5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FD560B5-67ED-4865-9B31-3D32958FBC5A}"/>
                  </a:ext>
                </a:extLst>
              </p:cNvPr>
              <p:cNvSpPr txBox="1"/>
              <p:nvPr/>
            </p:nvSpPr>
            <p:spPr>
              <a:xfrm>
                <a:off x="3644165" y="5470699"/>
                <a:ext cx="3370957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of 16 = 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D560B5-67ED-4865-9B31-3D32958FB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65" y="5470699"/>
                <a:ext cx="3370957" cy="965392"/>
              </a:xfrm>
              <a:prstGeom prst="rect">
                <a:avLst/>
              </a:prstGeom>
              <a:blipFill>
                <a:blip r:embed="rId6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1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Write down a set of multiplication, division and fraction facts for these numbers.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D6062B6-A7AF-5C49-B8CC-662684A194AF}"/>
              </a:ext>
            </a:extLst>
          </p:cNvPr>
          <p:cNvSpPr/>
          <p:nvPr/>
        </p:nvSpPr>
        <p:spPr>
          <a:xfrm>
            <a:off x="4314719" y="3935713"/>
            <a:ext cx="3562562" cy="191974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000" dirty="0">
                <a:solidFill>
                  <a:srgbClr val="002060"/>
                </a:solidFill>
                <a:cs typeface="Arial" panose="020B0604020202020204" pitchFamily="34" charset="0"/>
              </a:rPr>
              <a:t>15, 3, 5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5" y="365124"/>
            <a:ext cx="6131124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6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1363580" y="1764631"/>
            <a:ext cx="9758826" cy="15681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Let’s look at how knowing those number facts can help you with reasoning and problem solving.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403599" y="3637999"/>
            <a:ext cx="11384801" cy="303884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an 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equilateral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triangle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 </a:t>
            </a:r>
            <a:r>
              <a:rPr lang="en-US" alt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centimetres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What is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length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one side of the triangle?</a:t>
            </a:r>
          </a:p>
          <a:p>
            <a:pPr algn="ctr"/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How could we use our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number facts 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to help us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417375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is the continuous line that forms the boundary of a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2D shape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403599" y="3637999"/>
            <a:ext cx="11384801" cy="303884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u="sng" dirty="0">
                <a:solidFill>
                  <a:srgbClr val="002060"/>
                </a:solidFill>
                <a:cs typeface="Arial" panose="020B0604020202020204" pitchFamily="34" charset="0"/>
              </a:rPr>
              <a:t>What do we know?</a:t>
            </a:r>
          </a:p>
          <a:p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know that: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shape is an equilateral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triangle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so it must have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 equal sides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total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the sides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15cm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79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1446211" y="1772861"/>
            <a:ext cx="9667336" cy="24223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u="sng" dirty="0">
                <a:solidFill>
                  <a:srgbClr val="002060"/>
                </a:solidFill>
                <a:cs typeface="Arial" panose="020B0604020202020204" pitchFamily="34" charset="0"/>
              </a:rPr>
              <a:t>What do we know?</a:t>
            </a:r>
          </a:p>
          <a:p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We know that: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The shape is an equilateral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triangle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so it must have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3 equal sides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total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of the sides is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15cm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C48462C2-1A74-0145-B251-3228BC7177A2}"/>
              </a:ext>
            </a:extLst>
          </p:cNvPr>
          <p:cNvSpPr/>
          <p:nvPr/>
        </p:nvSpPr>
        <p:spPr>
          <a:xfrm>
            <a:off x="845390" y="4422619"/>
            <a:ext cx="2846717" cy="21911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C340F1-78BE-EE46-8889-9DDD34D7D770}"/>
              </a:ext>
            </a:extLst>
          </p:cNvPr>
          <p:cNvSpPr txBox="1"/>
          <p:nvPr/>
        </p:nvSpPr>
        <p:spPr>
          <a:xfrm>
            <a:off x="4399472" y="4641011"/>
            <a:ext cx="7131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To enable use to find out what each of the sides would equal, we would need to </a:t>
            </a:r>
            <a:r>
              <a:rPr lang="en-GB" sz="3600" dirty="0">
                <a:solidFill>
                  <a:srgbClr val="FF0000"/>
                </a:solidFill>
              </a:rPr>
              <a:t>divide 15 by 3. </a:t>
            </a:r>
          </a:p>
        </p:txBody>
      </p:sp>
    </p:spTree>
    <p:extLst>
      <p:ext uri="{BB962C8B-B14F-4D97-AF65-F5344CB8AC3E}">
        <p14:creationId xmlns:p14="http://schemas.microsoft.com/office/powerpoint/2010/main" val="143766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06" y="365124"/>
            <a:ext cx="8402128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can number facts help us to solve a problem?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E40288F3-87E1-C341-BF84-4BFA1B2E6BC4}"/>
              </a:ext>
            </a:extLst>
          </p:cNvPr>
          <p:cNvSpPr/>
          <p:nvPr/>
        </p:nvSpPr>
        <p:spPr>
          <a:xfrm>
            <a:off x="845390" y="1909577"/>
            <a:ext cx="10685252" cy="226560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can use what we know about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relationship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between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15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to help us. Using our knowledge of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multiples of 5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we can work out that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 x 5 = 15.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C48462C2-1A74-0145-B251-3228BC7177A2}"/>
              </a:ext>
            </a:extLst>
          </p:cNvPr>
          <p:cNvSpPr/>
          <p:nvPr/>
        </p:nvSpPr>
        <p:spPr>
          <a:xfrm>
            <a:off x="845390" y="4394075"/>
            <a:ext cx="2846717" cy="21911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C340F1-78BE-EE46-8889-9DDD34D7D770}"/>
              </a:ext>
            </a:extLst>
          </p:cNvPr>
          <p:cNvSpPr txBox="1"/>
          <p:nvPr/>
        </p:nvSpPr>
        <p:spPr>
          <a:xfrm>
            <a:off x="4180842" y="4693753"/>
            <a:ext cx="7865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If </a:t>
            </a:r>
            <a:r>
              <a:rPr lang="en-GB" sz="3600" dirty="0">
                <a:solidFill>
                  <a:srgbClr val="FF0000"/>
                </a:solidFill>
              </a:rPr>
              <a:t>3 x 5 = 15 </a:t>
            </a:r>
            <a:r>
              <a:rPr lang="en-GB" sz="3600" dirty="0">
                <a:solidFill>
                  <a:srgbClr val="002060"/>
                </a:solidFill>
              </a:rPr>
              <a:t>then</a:t>
            </a:r>
            <a:r>
              <a:rPr lang="en-GB" sz="3600" dirty="0">
                <a:solidFill>
                  <a:srgbClr val="FF0000"/>
                </a:solidFill>
              </a:rPr>
              <a:t> 15 ÷ 3 = 5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That helps us work out that each of the sides of the triangle must equal </a:t>
            </a:r>
            <a:r>
              <a:rPr lang="en-GB" sz="3600" dirty="0">
                <a:solidFill>
                  <a:srgbClr val="FF0000"/>
                </a:solidFill>
              </a:rPr>
              <a:t>5cm.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B9EE9F-16E9-3A48-A7BA-AA203597020D}"/>
              </a:ext>
            </a:extLst>
          </p:cNvPr>
          <p:cNvSpPr txBox="1"/>
          <p:nvPr/>
        </p:nvSpPr>
        <p:spPr>
          <a:xfrm rot="3386289">
            <a:off x="2906822" y="5304964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C3E23E-DD35-4143-A2A3-D8570480AC6F}"/>
              </a:ext>
            </a:extLst>
          </p:cNvPr>
          <p:cNvSpPr txBox="1"/>
          <p:nvPr/>
        </p:nvSpPr>
        <p:spPr>
          <a:xfrm rot="18242558">
            <a:off x="909746" y="5112307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3DBF35-C0B8-6240-A753-649C04AE0927}"/>
              </a:ext>
            </a:extLst>
          </p:cNvPr>
          <p:cNvSpPr txBox="1"/>
          <p:nvPr/>
        </p:nvSpPr>
        <p:spPr>
          <a:xfrm>
            <a:off x="2069775" y="6585185"/>
            <a:ext cx="8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6003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43457" y="1690688"/>
            <a:ext cx="11384801" cy="17383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perimeter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a square is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32cm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 What is the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length</a:t>
            </a:r>
            <a:r>
              <a:rPr lang="en-US" alt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of each side?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7F0DDFE-6EBB-B048-A720-1648B586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55" y="365124"/>
            <a:ext cx="6131124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Your turn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C84DD6-ABB9-F94D-A278-C24AF6EC476B}"/>
              </a:ext>
            </a:extLst>
          </p:cNvPr>
          <p:cNvSpPr/>
          <p:nvPr/>
        </p:nvSpPr>
        <p:spPr>
          <a:xfrm>
            <a:off x="4790336" y="3863549"/>
            <a:ext cx="2611328" cy="2607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EB1DC-6199-7C4F-ADE6-1A27E65CA6B7}"/>
              </a:ext>
            </a:extLst>
          </p:cNvPr>
          <p:cNvSpPr txBox="1"/>
          <p:nvPr/>
        </p:nvSpPr>
        <p:spPr>
          <a:xfrm>
            <a:off x="5558698" y="3401884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51F71D-0563-1446-BDCD-DF7F1BF05EB5}"/>
              </a:ext>
            </a:extLst>
          </p:cNvPr>
          <p:cNvSpPr txBox="1"/>
          <p:nvPr/>
        </p:nvSpPr>
        <p:spPr>
          <a:xfrm>
            <a:off x="5517309" y="6396335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32E474-0B07-514B-BCA8-83DE759309DB}"/>
              </a:ext>
            </a:extLst>
          </p:cNvPr>
          <p:cNvSpPr txBox="1"/>
          <p:nvPr/>
        </p:nvSpPr>
        <p:spPr>
          <a:xfrm rot="16200000">
            <a:off x="3889593" y="4936479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7E7233-A957-F146-91AA-73519CF0DA18}"/>
              </a:ext>
            </a:extLst>
          </p:cNvPr>
          <p:cNvSpPr txBox="1"/>
          <p:nvPr/>
        </p:nvSpPr>
        <p:spPr>
          <a:xfrm rot="5400000">
            <a:off x="7227802" y="4936480"/>
            <a:ext cx="107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8cm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09A1A6-EF3F-6E46-B8C1-C97660316479}"/>
              </a:ext>
            </a:extLst>
          </p:cNvPr>
          <p:cNvSpPr txBox="1"/>
          <p:nvPr/>
        </p:nvSpPr>
        <p:spPr>
          <a:xfrm>
            <a:off x="8678174" y="4295955"/>
            <a:ext cx="2633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32 ÷ 4 = 8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4 x 8 = 32</a:t>
            </a:r>
          </a:p>
        </p:txBody>
      </p:sp>
    </p:spTree>
    <p:extLst>
      <p:ext uri="{BB962C8B-B14F-4D97-AF65-F5344CB8AC3E}">
        <p14:creationId xmlns:p14="http://schemas.microsoft.com/office/powerpoint/2010/main" val="24700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2E53E72-5FF3-2E48-AFE3-E7308B27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01" y="2622690"/>
            <a:ext cx="2336800" cy="22479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EB2A6D-4E5A-B84B-869C-A45A7253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70" y="4342639"/>
            <a:ext cx="2336800" cy="22479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1BD76F4-3ED9-D246-AC01-CFCB6685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71" y="2832208"/>
            <a:ext cx="2336800" cy="22479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7F84467-4F61-AC43-8D84-14DF7292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36" y="4342639"/>
            <a:ext cx="2336800" cy="22479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9529CE3-99FF-2E40-BA07-4BA428EE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44" y="2651028"/>
            <a:ext cx="2336800" cy="22479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E7D32C8-B229-5440-86B6-5C7FB642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328" y="1943714"/>
            <a:ext cx="2336800" cy="22479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5CD6756-6CF3-B844-ADF7-1E4FF4889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82" y="4429696"/>
            <a:ext cx="2336800" cy="22479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B948A94-9275-1D41-90F8-555492C9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35" y="3429000"/>
            <a:ext cx="2336800" cy="22479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95610C3-8754-4FCD-9D65-FBE11B81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76201" y="3767247"/>
            <a:ext cx="472976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LORIC Task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="" xmlns:a16="http://schemas.microsoft.com/office/drawing/2014/main" id="{7F990901-5F9A-4C4B-A8BC-9B0DB6BDD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24" y="5698513"/>
            <a:ext cx="3589045" cy="93160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61665C8-11A3-4052-B1B7-E5971A9D18AB}"/>
              </a:ext>
            </a:extLst>
          </p:cNvPr>
          <p:cNvSpPr/>
          <p:nvPr/>
        </p:nvSpPr>
        <p:spPr>
          <a:xfrm>
            <a:off x="1743102" y="362637"/>
            <a:ext cx="8625527" cy="2096188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Which number is the odd one out?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Explain your answer.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9BE71E-0F19-4DCC-84CD-355454E7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815" y="227881"/>
            <a:ext cx="1081574" cy="7242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0AA81AD-D289-47DD-9A4C-326D4988742C}"/>
              </a:ext>
            </a:extLst>
          </p:cNvPr>
          <p:cNvSpPr/>
          <p:nvPr/>
        </p:nvSpPr>
        <p:spPr>
          <a:xfrm>
            <a:off x="2696190" y="2966543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E8A27B1D-2350-4240-A317-E0539E7D5833}"/>
              </a:ext>
            </a:extLst>
          </p:cNvPr>
          <p:cNvSpPr/>
          <p:nvPr/>
        </p:nvSpPr>
        <p:spPr>
          <a:xfrm>
            <a:off x="2799475" y="4719478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6BC3A57-7823-FE41-A893-E6B0CE8E188A}"/>
              </a:ext>
            </a:extLst>
          </p:cNvPr>
          <p:cNvSpPr/>
          <p:nvPr/>
        </p:nvSpPr>
        <p:spPr>
          <a:xfrm>
            <a:off x="5168146" y="3198986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E842FFB-ECDC-2B4F-B8E4-1D078F303974}"/>
              </a:ext>
            </a:extLst>
          </p:cNvPr>
          <p:cNvSpPr/>
          <p:nvPr/>
        </p:nvSpPr>
        <p:spPr>
          <a:xfrm>
            <a:off x="5411281" y="469862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ACD21CC-BF4E-B449-9C53-6FFF47E8FC6A}"/>
              </a:ext>
            </a:extLst>
          </p:cNvPr>
          <p:cNvSpPr/>
          <p:nvPr/>
        </p:nvSpPr>
        <p:spPr>
          <a:xfrm>
            <a:off x="7949204" y="3000158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B2AD3D7-C7A0-FE40-B733-13D2A5ABF0FE}"/>
              </a:ext>
            </a:extLst>
          </p:cNvPr>
          <p:cNvSpPr/>
          <p:nvPr/>
        </p:nvSpPr>
        <p:spPr>
          <a:xfrm>
            <a:off x="7787349" y="479159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4B03D82-E51A-594E-A853-8D3D9E8C18D0}"/>
              </a:ext>
            </a:extLst>
          </p:cNvPr>
          <p:cNvSpPr/>
          <p:nvPr/>
        </p:nvSpPr>
        <p:spPr>
          <a:xfrm>
            <a:off x="10586112" y="2325299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A6AC828-64F1-9B41-A4A5-DD8E9693F54A}"/>
              </a:ext>
            </a:extLst>
          </p:cNvPr>
          <p:cNvSpPr/>
          <p:nvPr/>
        </p:nvSpPr>
        <p:spPr>
          <a:xfrm>
            <a:off x="10928471" y="3775725"/>
            <a:ext cx="684719" cy="629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951D203-C943-445B-9B07-C3BC96A035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739" y="347702"/>
            <a:ext cx="5891096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Vocabulary</a:t>
            </a:r>
            <a:endParaRPr lang="en-GB" sz="40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938462" y="2468643"/>
            <a:ext cx="2888134" cy="228383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Key word: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Place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E782B6E-C203-964B-ACCA-100F8F785620}"/>
              </a:ext>
            </a:extLst>
          </p:cNvPr>
          <p:cNvGraphicFramePr>
            <a:graphicFrameLocks noGrp="1"/>
          </p:cNvGraphicFramePr>
          <p:nvPr/>
        </p:nvGraphicFramePr>
        <p:xfrm>
          <a:off x="4950926" y="1733745"/>
          <a:ext cx="5626736" cy="4759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368">
                  <a:extLst>
                    <a:ext uri="{9D8B030D-6E8A-4147-A177-3AD203B41FA5}">
                      <a16:colId xmlns="" xmlns:a16="http://schemas.microsoft.com/office/drawing/2014/main" val="3549338787"/>
                    </a:ext>
                  </a:extLst>
                </a:gridCol>
                <a:gridCol w="2813368">
                  <a:extLst>
                    <a:ext uri="{9D8B030D-6E8A-4147-A177-3AD203B41FA5}">
                      <a16:colId xmlns="" xmlns:a16="http://schemas.microsoft.com/office/drawing/2014/main" val="3486869106"/>
                    </a:ext>
                  </a:extLst>
                </a:gridCol>
              </a:tblGrid>
              <a:tr h="2401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The word is: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Meaning: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3396161"/>
                  </a:ext>
                </a:extLst>
              </a:tr>
              <a:tr h="2357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Image/graphic: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 context: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solidFill>
                            <a:schemeClr val="tx1"/>
                          </a:solidFill>
                          <a:effectLst/>
                        </a:rPr>
                        <a:t>_________________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1" marR="6301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20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7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7158789" y="3108536"/>
            <a:ext cx="4764503" cy="16979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has this person done incorrectly?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3298823" y="1629858"/>
            <a:ext cx="8619969" cy="133050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Let’s have a look at these two examples and talk about which is correct and why.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39F261B-C147-904E-804A-54F9E8E07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31878"/>
              </p:ext>
            </p:extLst>
          </p:nvPr>
        </p:nvGraphicFramePr>
        <p:xfrm>
          <a:off x="268708" y="2998847"/>
          <a:ext cx="2997201" cy="1557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067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999067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999067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68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9883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F1CCE21-149C-FE43-9896-E29EF2D24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22297"/>
              </p:ext>
            </p:extLst>
          </p:nvPr>
        </p:nvGraphicFramePr>
        <p:xfrm>
          <a:off x="268708" y="4825149"/>
          <a:ext cx="2997201" cy="1557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067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999067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999067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689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98830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DFB1D6-DC43-9642-886D-FCDDF1F1FD7C}"/>
              </a:ext>
            </a:extLst>
          </p:cNvPr>
          <p:cNvSpPr txBox="1"/>
          <p:nvPr/>
        </p:nvSpPr>
        <p:spPr>
          <a:xfrm>
            <a:off x="3637669" y="3495827"/>
            <a:ext cx="334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This number is 359.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856B71-FCD6-E743-A201-884597B390B3}"/>
              </a:ext>
            </a:extLst>
          </p:cNvPr>
          <p:cNvSpPr txBox="1"/>
          <p:nvPr/>
        </p:nvSpPr>
        <p:spPr>
          <a:xfrm>
            <a:off x="3637669" y="5413116"/>
            <a:ext cx="334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This number is 86.</a:t>
            </a:r>
          </a:p>
        </p:txBody>
      </p:sp>
      <p:sp>
        <p:nvSpPr>
          <p:cNvPr id="18" name="Rectangle: Rounded Corners 2">
            <a:extLst>
              <a:ext uri="{FF2B5EF4-FFF2-40B4-BE49-F238E27FC236}">
                <a16:creationId xmlns="" xmlns:a16="http://schemas.microsoft.com/office/drawing/2014/main" id="{A3C80161-A4D2-9144-AFB6-C5D06829495D}"/>
              </a:ext>
            </a:extLst>
          </p:cNvPr>
          <p:cNvSpPr/>
          <p:nvPr/>
        </p:nvSpPr>
        <p:spPr>
          <a:xfrm>
            <a:off x="8446165" y="4916137"/>
            <a:ext cx="3477127" cy="169791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Show me on your whiteboards how 86 should look.</a:t>
            </a:r>
          </a:p>
        </p:txBody>
      </p:sp>
    </p:spTree>
    <p:extLst>
      <p:ext uri="{BB962C8B-B14F-4D97-AF65-F5344CB8AC3E}">
        <p14:creationId xmlns:p14="http://schemas.microsoft.com/office/powerpoint/2010/main" val="17757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329355" y="2020570"/>
            <a:ext cx="3168320" cy="3417704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Let’s look at what would happen if that person tried to add those two numbers together.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4348A05-918A-2848-A508-57A369F4F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2084"/>
              </p:ext>
            </p:extLst>
          </p:nvPr>
        </p:nvGraphicFramePr>
        <p:xfrm>
          <a:off x="4124714" y="1905000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=""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1904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B023F3FF-B1C7-EF47-851E-46BB0DF38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80421"/>
              </p:ext>
            </p:extLst>
          </p:nvPr>
        </p:nvGraphicFramePr>
        <p:xfrm>
          <a:off x="8466219" y="1904999"/>
          <a:ext cx="3396424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106">
                  <a:extLst>
                    <a:ext uri="{9D8B030D-6E8A-4147-A177-3AD203B41FA5}">
                      <a16:colId xmlns="" xmlns:a16="http://schemas.microsoft.com/office/drawing/2014/main" val="1023370676"/>
                    </a:ext>
                  </a:extLst>
                </a:gridCol>
                <a:gridCol w="849106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849106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849106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1EF5A54-14C7-E849-9B2A-AAF38392D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15" y="5338861"/>
            <a:ext cx="792657" cy="792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BDDAA8A-39BF-BA4F-B296-AEFD60D53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025" y="5267881"/>
            <a:ext cx="863637" cy="8636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877F121-3BDF-B24D-9960-2D8F64D7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18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F1547EC2-67A7-B146-949E-6BFB27820B2A}"/>
              </a:ext>
            </a:extLst>
          </p:cNvPr>
          <p:cNvSpPr/>
          <p:nvPr/>
        </p:nvSpPr>
        <p:spPr>
          <a:xfrm>
            <a:off x="697830" y="2192406"/>
            <a:ext cx="6340644" cy="30723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This is why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place value 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is so important. Such a simple mistake can mean your answer is incorrect even if your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addition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is correct!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026B9CC-D4D5-5F42-8FC5-9C9746B8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9852"/>
              </p:ext>
            </p:extLst>
          </p:nvPr>
        </p:nvGraphicFramePr>
        <p:xfrm>
          <a:off x="8018910" y="2297643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=""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BAE7B70-4E0C-1F48-ABA5-688017DD6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11" y="5662100"/>
            <a:ext cx="792657" cy="7926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009C44D-1873-3746-B9DD-CB396957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7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F1547EC2-67A7-B146-949E-6BFB27820B2A}"/>
              </a:ext>
            </a:extLst>
          </p:cNvPr>
          <p:cNvSpPr/>
          <p:nvPr/>
        </p:nvSpPr>
        <p:spPr>
          <a:xfrm>
            <a:off x="697830" y="2192406"/>
            <a:ext cx="6340644" cy="307232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This is why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place value 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is so important. Such a simple mistake can mean your answer is incorrect even if your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addition</a:t>
            </a: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is correct!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026B9CC-D4D5-5F42-8FC5-9C9746B8029C}"/>
              </a:ext>
            </a:extLst>
          </p:cNvPr>
          <p:cNvGraphicFramePr>
            <a:graphicFrameLocks noGrp="1"/>
          </p:cNvGraphicFramePr>
          <p:nvPr/>
        </p:nvGraphicFramePr>
        <p:xfrm>
          <a:off x="8018910" y="2297643"/>
          <a:ext cx="3475260" cy="354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815">
                  <a:extLst>
                    <a:ext uri="{9D8B030D-6E8A-4147-A177-3AD203B41FA5}">
                      <a16:colId xmlns="" xmlns:a16="http://schemas.microsoft.com/office/drawing/2014/main" val="1023370676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3017668949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2478927491"/>
                    </a:ext>
                  </a:extLst>
                </a:gridCol>
                <a:gridCol w="868815">
                  <a:extLst>
                    <a:ext uri="{9D8B030D-6E8A-4147-A177-3AD203B41FA5}">
                      <a16:colId xmlns="" xmlns:a16="http://schemas.microsoft.com/office/drawing/2014/main" val="1554641004"/>
                    </a:ext>
                  </a:extLst>
                </a:gridCol>
              </a:tblGrid>
              <a:tr h="5311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365731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914860"/>
                  </a:ext>
                </a:extLst>
              </a:tr>
              <a:tr h="1097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9586096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7190480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BAE7B70-4E0C-1F48-ABA5-688017DD6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11" y="5662100"/>
            <a:ext cx="792657" cy="7926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009C44D-1873-3746-B9DD-CB396957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6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Can solve problems using place value and number facts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68EC03-30CA-D542-8A9C-42F9408A4250}"/>
              </a:ext>
            </a:extLst>
          </p:cNvPr>
          <p:cNvSpPr txBox="1"/>
          <p:nvPr/>
        </p:nvSpPr>
        <p:spPr>
          <a:xfrm>
            <a:off x="1619043" y="4076820"/>
            <a:ext cx="802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How might we go about solving this? Tell the person next to you.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1CE4FD21-8CB3-2A41-862C-6EBE9DBDF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495" y="4676984"/>
            <a:ext cx="2540000" cy="2082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1C60F8B-5216-415C-8374-764AE20A5A3D}"/>
              </a:ext>
            </a:extLst>
          </p:cNvPr>
          <p:cNvSpPr/>
          <p:nvPr/>
        </p:nvSpPr>
        <p:spPr>
          <a:xfrm>
            <a:off x="1603717" y="1936011"/>
            <a:ext cx="8751789" cy="160623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I’m thinking of a </a:t>
            </a:r>
            <a:r>
              <a:rPr lang="en-GB" sz="3200" dirty="0">
                <a:solidFill>
                  <a:srgbClr val="FF0000"/>
                </a:solidFill>
              </a:rPr>
              <a:t>3-digit number</a:t>
            </a:r>
            <a:r>
              <a:rPr lang="en-GB" sz="3200" dirty="0">
                <a:solidFill>
                  <a:srgbClr val="002060"/>
                </a:solidFill>
              </a:rPr>
              <a:t>. The </a:t>
            </a:r>
            <a:r>
              <a:rPr lang="en-GB" sz="3200" dirty="0">
                <a:solidFill>
                  <a:srgbClr val="FF0000"/>
                </a:solidFill>
              </a:rPr>
              <a:t>hundreds</a:t>
            </a:r>
            <a:r>
              <a:rPr lang="en-GB" sz="3200" dirty="0">
                <a:solidFill>
                  <a:srgbClr val="002060"/>
                </a:solidFill>
              </a:rPr>
              <a:t> digit is </a:t>
            </a:r>
            <a:r>
              <a:rPr lang="en-GB" sz="3200" dirty="0">
                <a:solidFill>
                  <a:srgbClr val="FF0000"/>
                </a:solidFill>
              </a:rPr>
              <a:t>double</a:t>
            </a:r>
            <a:r>
              <a:rPr lang="en-GB" sz="3200" dirty="0">
                <a:solidFill>
                  <a:srgbClr val="002060"/>
                </a:solidFill>
              </a:rPr>
              <a:t> the </a:t>
            </a:r>
            <a:r>
              <a:rPr lang="en-GB" sz="3200" dirty="0">
                <a:solidFill>
                  <a:srgbClr val="FF0000"/>
                </a:solidFill>
              </a:rPr>
              <a:t>tens</a:t>
            </a:r>
            <a:r>
              <a:rPr lang="en-GB" sz="3200" dirty="0">
                <a:solidFill>
                  <a:srgbClr val="002060"/>
                </a:solidFill>
              </a:rPr>
              <a:t> digit. What </a:t>
            </a:r>
            <a:r>
              <a:rPr lang="en-GB" sz="3200" b="1" dirty="0">
                <a:solidFill>
                  <a:srgbClr val="002060"/>
                </a:solidFill>
              </a:rPr>
              <a:t>could </a:t>
            </a:r>
            <a:r>
              <a:rPr lang="en-GB" sz="3200" dirty="0">
                <a:solidFill>
                  <a:srgbClr val="002060"/>
                </a:solidFill>
              </a:rPr>
              <a:t>my number be?</a:t>
            </a:r>
          </a:p>
        </p:txBody>
      </p:sp>
    </p:spTree>
    <p:extLst>
      <p:ext uri="{BB962C8B-B14F-4D97-AF65-F5344CB8AC3E}">
        <p14:creationId xmlns:p14="http://schemas.microsoft.com/office/powerpoint/2010/main" val="413535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1651</Words>
  <Application>Microsoft Macintosh PowerPoint</Application>
  <PresentationFormat>Widescreen</PresentationFormat>
  <Paragraphs>325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Cambria Math</vt:lpstr>
      <vt:lpstr>Times New Roman</vt:lpstr>
      <vt:lpstr>Arial</vt:lpstr>
      <vt:lpstr>Office Theme</vt:lpstr>
      <vt:lpstr>PowerPoint Presentation</vt:lpstr>
      <vt:lpstr>PowerPoint Presentation</vt:lpstr>
      <vt:lpstr>LORIC Task</vt:lpstr>
      <vt:lpstr>Vocabulary</vt:lpstr>
      <vt:lpstr>Can solve problems using place value and number facts</vt:lpstr>
      <vt:lpstr>Can solve problems using place value and number facts</vt:lpstr>
      <vt:lpstr>Can solve problems using place value and number facts</vt:lpstr>
      <vt:lpstr>Can solve problems using place value and number facts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Can solve problems using place value and number facts 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Your turn</vt:lpstr>
      <vt:lpstr>Can solve problems using place value and number facts </vt:lpstr>
      <vt:lpstr>Can solve problems using place value and number facts </vt:lpstr>
      <vt:lpstr>Can solve problems using place value and number facts </vt:lpstr>
      <vt:lpstr>Can solve problems using place value and number facts </vt:lpstr>
      <vt:lpstr>Your turn</vt:lpstr>
      <vt:lpstr>How can number facts help us to solve a problem?</vt:lpstr>
      <vt:lpstr>How can number facts help us to solve a problem?</vt:lpstr>
      <vt:lpstr>How can number facts help us to solve a problem?</vt:lpstr>
      <vt:lpstr>How can number facts help us to solve a problem?</vt:lpstr>
      <vt:lpstr>Your turn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Hope McAdam</cp:lastModifiedBy>
  <cp:revision>186</cp:revision>
  <cp:lastPrinted>2021-02-01T07:42:10Z</cp:lastPrinted>
  <dcterms:created xsi:type="dcterms:W3CDTF">2017-03-29T13:14:03Z</dcterms:created>
  <dcterms:modified xsi:type="dcterms:W3CDTF">2021-02-01T07:42:14Z</dcterms:modified>
</cp:coreProperties>
</file>