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81" r:id="rId4"/>
    <p:sldId id="265" r:id="rId5"/>
    <p:sldId id="271" r:id="rId6"/>
    <p:sldId id="272" r:id="rId7"/>
    <p:sldId id="264" r:id="rId8"/>
    <p:sldId id="267" r:id="rId9"/>
    <p:sldId id="266" r:id="rId10"/>
    <p:sldId id="263" r:id="rId11"/>
    <p:sldId id="273" r:id="rId12"/>
    <p:sldId id="274" r:id="rId13"/>
    <p:sldId id="275" r:id="rId14"/>
    <p:sldId id="276" r:id="rId15"/>
    <p:sldId id="277" r:id="rId16"/>
    <p:sldId id="278" r:id="rId17"/>
    <p:sldId id="279" r:id="rId18"/>
    <p:sldId id="28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p:restoredTop sz="94618"/>
  </p:normalViewPr>
  <p:slideViewPr>
    <p:cSldViewPr snapToGrid="0" snapToObjects="1">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75791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GB" altLang="en-US"/>
          </a:p>
        </p:txBody>
      </p:sp>
      <p:sp>
        <p:nvSpPr>
          <p:cNvPr id="5" name="Rectangle 6"/>
          <p:cNvSpPr>
            <a:spLocks noGrp="1" noChangeArrowheads="1"/>
          </p:cNvSpPr>
          <p:nvPr>
            <p:ph type="sldNum" sz="quarter" idx="12"/>
          </p:nvPr>
        </p:nvSpPr>
        <p:spPr>
          <a:ln/>
        </p:spPr>
        <p:txBody>
          <a:bodyPr/>
          <a:lstStyle>
            <a:lvl1pPr>
              <a:defRPr/>
            </a:lvl1pPr>
          </a:lstStyle>
          <a:p>
            <a:fld id="{06DF0BF0-E640-4002-BAFE-F6EBE8BBD0D0}" type="slidenum">
              <a:rPr lang="en-GB" altLang="en-US"/>
              <a:pPr/>
              <a:t>‹#›</a:t>
            </a:fld>
            <a:endParaRPr lang="en-GB" altLang="en-US"/>
          </a:p>
        </p:txBody>
      </p:sp>
    </p:spTree>
    <p:extLst>
      <p:ext uri="{BB962C8B-B14F-4D97-AF65-F5344CB8AC3E}">
        <p14:creationId xmlns:p14="http://schemas.microsoft.com/office/powerpoint/2010/main" val="4181746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t>10/23/2017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t>10/23/2017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t>10/23/2017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t>10/23/2017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t>10/23/2017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7162B2-E0D1-FE47-A51E-D009C8D052A2}" type="slidenum">
              <a:rPr lang="en-US" smtClean="0"/>
              <a:t>‹#›</a:t>
            </a:fld>
            <a:endParaRPr lang="en-US"/>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t>10/23/2017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t>‹#›</a:t>
            </a:fld>
            <a:endParaRPr lang="en-US"/>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5" Type="http://schemas.openxmlformats.org/officeDocument/2006/relationships/image" Target="../media/image7.svg"/><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2887" y="2194561"/>
            <a:ext cx="9144000" cy="1714790"/>
          </a:xfrm>
          <a:solidFill>
            <a:schemeClr val="accent2">
              <a:lumMod val="40000"/>
              <a:lumOff val="60000"/>
            </a:schemeClr>
          </a:solidFill>
          <a:ln>
            <a:solidFill>
              <a:schemeClr val="accent1">
                <a:lumMod val="75000"/>
              </a:schemeClr>
            </a:solidFill>
          </a:ln>
        </p:spPr>
        <p:txBody>
          <a:bodyPr>
            <a:noAutofit/>
          </a:bodyPr>
          <a:lstStyle/>
          <a:p>
            <a:r>
              <a:rPr lang="en-GB" sz="3600" dirty="0"/>
              <a:t>R1a. Can discuss a range of books and texts that </a:t>
            </a:r>
            <a:r>
              <a:rPr lang="en-GB" sz="3600"/>
              <a:t>they have </a:t>
            </a:r>
            <a:r>
              <a:rPr lang="en-GB" sz="3600" dirty="0"/>
              <a:t>read, explaining key information and giving their opinion about it.</a:t>
            </a:r>
            <a:endParaRPr lang="en-US" sz="3600" dirty="0">
              <a:latin typeface="+mn-lt"/>
            </a:endParaRPr>
          </a:p>
        </p:txBody>
      </p:sp>
      <p:sp>
        <p:nvSpPr>
          <p:cNvPr id="4" name="Text Box 4"/>
          <p:cNvSpPr txBox="1">
            <a:spLocks noChangeArrowheads="1"/>
          </p:cNvSpPr>
          <p:nvPr/>
        </p:nvSpPr>
        <p:spPr bwMode="auto">
          <a:xfrm>
            <a:off x="2933700" y="5170953"/>
            <a:ext cx="6324600" cy="1000125"/>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marL="0" marR="0" algn="just" fontAlgn="base">
              <a:spcBef>
                <a:spcPts val="0"/>
              </a:spcBef>
              <a:spcAft>
                <a:spcPts val="0"/>
              </a:spcAft>
            </a:pPr>
            <a:r>
              <a:rPr lang="en-GB" sz="1000" kern="1200" dirty="0">
                <a:solidFill>
                  <a:srgbClr val="000000"/>
                </a:solidFill>
                <a:effectLst/>
                <a:latin typeface="Arial" charset="0"/>
                <a:ea typeface="Times New Roman" charset="0"/>
              </a:rPr>
              <a:t>This resource is strictly for the use of member schools for as long as they remain members of The </a:t>
            </a:r>
            <a:r>
              <a:rPr lang="en-GB" sz="1000" kern="1200" dirty="0" err="1">
                <a:solidFill>
                  <a:srgbClr val="000000"/>
                </a:solidFill>
                <a:effectLst/>
                <a:latin typeface="Arial" charset="0"/>
                <a:ea typeface="Times New Roman" charset="0"/>
              </a:rPr>
              <a:t>PiXL</a:t>
            </a:r>
            <a:r>
              <a:rPr lang="en-GB" sz="1000" kern="1200" dirty="0">
                <a:solidFill>
                  <a:srgbClr val="000000"/>
                </a:solidFill>
                <a:effectLst/>
                <a:latin typeface="Arial" charset="0"/>
                <a:ea typeface="Times New Roman" charset="0"/>
              </a:rPr>
              <a:t> Club. It may not be copied, sold nor transferred to a third party or used by the school after membership ceases. Until such time it may be freely used within the member school.</a:t>
            </a:r>
            <a:endParaRPr lang="en-US" sz="1200" dirty="0">
              <a:effectLst/>
              <a:latin typeface="Times New Roman" charset="0"/>
              <a:ea typeface="Times New Roman" charset="0"/>
            </a:endParaRPr>
          </a:p>
          <a:p>
            <a:pPr marL="0" marR="0" algn="just" fontAlgn="base">
              <a:spcBef>
                <a:spcPts val="0"/>
              </a:spcBef>
              <a:spcAft>
                <a:spcPts val="0"/>
              </a:spcAft>
            </a:pPr>
            <a:r>
              <a:rPr lang="en-GB" sz="1000" kern="1200" dirty="0">
                <a:solidFill>
                  <a:srgbClr val="000000"/>
                </a:solidFill>
                <a:effectLst/>
                <a:latin typeface="Arial" charset="0"/>
                <a:ea typeface="Times New Roman" charset="0"/>
              </a:rPr>
              <a:t>All opinions and contributions are those of the authors. The contents of this resource are not connected with nor endorsed by any other company, organisation or institution.</a:t>
            </a:r>
            <a:endParaRPr lang="en-US" sz="1200" dirty="0">
              <a:effectLst/>
              <a:latin typeface="Times New Roman" charset="0"/>
              <a:ea typeface="Times New Roman" charset="0"/>
            </a:endParaRPr>
          </a:p>
        </p:txBody>
      </p:sp>
      <p:sp>
        <p:nvSpPr>
          <p:cNvPr id="6" name="TextBox 5"/>
          <p:cNvSpPr txBox="1"/>
          <p:nvPr/>
        </p:nvSpPr>
        <p:spPr>
          <a:xfrm>
            <a:off x="4356847" y="4444712"/>
            <a:ext cx="3478306" cy="584775"/>
          </a:xfrm>
          <a:prstGeom prst="rect">
            <a:avLst/>
          </a:prstGeom>
          <a:noFill/>
        </p:spPr>
        <p:txBody>
          <a:bodyPr wrap="square" rtlCol="0">
            <a:spAutoFit/>
          </a:bodyPr>
          <a:lstStyle/>
          <a:p>
            <a:pPr algn="ctr"/>
            <a:r>
              <a:rPr lang="en-US" sz="1600" dirty="0"/>
              <a:t>Commissioned by The </a:t>
            </a:r>
            <a:r>
              <a:rPr lang="en-US" sz="1600" dirty="0" err="1"/>
              <a:t>PiXL</a:t>
            </a:r>
            <a:r>
              <a:rPr lang="en-US" sz="1600" dirty="0"/>
              <a:t> Club Ltd.</a:t>
            </a:r>
          </a:p>
          <a:p>
            <a:pPr algn="ctr"/>
            <a:r>
              <a:rPr lang="en-US" sz="1600"/>
              <a:t>October </a:t>
            </a:r>
            <a:r>
              <a:rPr lang="en-US" sz="1600" dirty="0"/>
              <a:t>2017</a:t>
            </a:r>
          </a:p>
        </p:txBody>
      </p:sp>
      <p:sp>
        <p:nvSpPr>
          <p:cNvPr id="7" name="TextBox 6"/>
          <p:cNvSpPr txBox="1"/>
          <p:nvPr/>
        </p:nvSpPr>
        <p:spPr>
          <a:xfrm>
            <a:off x="4204447" y="6239435"/>
            <a:ext cx="3783106" cy="338554"/>
          </a:xfrm>
          <a:prstGeom prst="rect">
            <a:avLst/>
          </a:prstGeom>
          <a:noFill/>
        </p:spPr>
        <p:txBody>
          <a:bodyPr wrap="square" rtlCol="0">
            <a:spAutoFit/>
          </a:bodyPr>
          <a:lstStyle/>
          <a:p>
            <a:r>
              <a:rPr lang="en-GB" sz="1600" dirty="0"/>
              <a:t>© Copyright The </a:t>
            </a:r>
            <a:r>
              <a:rPr lang="en-GB" sz="1600" dirty="0" err="1"/>
              <a:t>PiXL</a:t>
            </a:r>
            <a:r>
              <a:rPr lang="en-GB" sz="1600" dirty="0"/>
              <a:t> Club Limited, 2017</a:t>
            </a:r>
            <a:r>
              <a:rPr lang="en-US" sz="1600" dirty="0">
                <a:effectLst/>
              </a:rPr>
              <a:t> </a:t>
            </a:r>
            <a:endParaRPr lang="en-US" sz="1600"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pic>
        <p:nvPicPr>
          <p:cNvPr id="8" name="Picture 2" descr="C:\Users\LUrquhart\AppData\Local\Microsoft\Windows\Temporary Internet Files\Content.IE5\NGP6GHAO\14836299-stack-of-books-books-stacked[1].jpg">
            <a:extLst>
              <a:ext uri="{FF2B5EF4-FFF2-40B4-BE49-F238E27FC236}">
                <a16:creationId xmlns:a16="http://schemas.microsoft.com/office/drawing/2014/main" id="{E9A47863-5350-4259-B744-942ECF28F84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857032" y="954977"/>
            <a:ext cx="802535" cy="87469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586740" y="225896"/>
            <a:ext cx="11254153" cy="1123758"/>
          </a:xfrm>
          <a:solidFill>
            <a:schemeClr val="accent2">
              <a:lumMod val="40000"/>
              <a:lumOff val="60000"/>
            </a:schemeClr>
          </a:solidFill>
          <a:ln>
            <a:solidFill>
              <a:schemeClr val="accent1"/>
            </a:solidFill>
          </a:ln>
        </p:spPr>
        <p:txBody>
          <a:bodyPr>
            <a:normAutofit/>
          </a:bodyPr>
          <a:lstStyle/>
          <a:p>
            <a:r>
              <a:rPr lang="en-GB" sz="2400" b="1" dirty="0">
                <a:latin typeface="+mn-lt"/>
              </a:rPr>
              <a:t>Your turn</a:t>
            </a:r>
            <a:r>
              <a:rPr lang="en-GB" sz="2400" dirty="0">
                <a:latin typeface="+mn-lt"/>
              </a:rPr>
              <a:t>: think of a book which you have read. Use the sentence stems to help you give your opinions to your partner. Remember to try and give reasons based on the text.</a:t>
            </a:r>
          </a:p>
        </p:txBody>
      </p:sp>
      <p:grpSp>
        <p:nvGrpSpPr>
          <p:cNvPr id="8" name="Group 7">
            <a:extLst>
              <a:ext uri="{FF2B5EF4-FFF2-40B4-BE49-F238E27FC236}">
                <a16:creationId xmlns:a16="http://schemas.microsoft.com/office/drawing/2014/main" id="{18CE7D12-37D7-4851-AE9A-45AE7387A030}"/>
              </a:ext>
            </a:extLst>
          </p:cNvPr>
          <p:cNvGrpSpPr/>
          <p:nvPr/>
        </p:nvGrpSpPr>
        <p:grpSpPr>
          <a:xfrm>
            <a:off x="4103663" y="1742101"/>
            <a:ext cx="4507523" cy="4869265"/>
            <a:chOff x="6213817" y="1488883"/>
            <a:chExt cx="4507523" cy="4869265"/>
          </a:xfrm>
          <a:solidFill>
            <a:schemeClr val="accent5">
              <a:lumMod val="20000"/>
              <a:lumOff val="80000"/>
            </a:schemeClr>
          </a:solidFill>
        </p:grpSpPr>
        <p:sp>
          <p:nvSpPr>
            <p:cNvPr id="9" name="Rectangle: Rounded Corners 8">
              <a:extLst>
                <a:ext uri="{FF2B5EF4-FFF2-40B4-BE49-F238E27FC236}">
                  <a16:creationId xmlns:a16="http://schemas.microsoft.com/office/drawing/2014/main" id="{1617234F-9E8F-4218-A8A5-84023355DFA1}"/>
                </a:ext>
              </a:extLst>
            </p:cNvPr>
            <p:cNvSpPr/>
            <p:nvPr/>
          </p:nvSpPr>
          <p:spPr>
            <a:xfrm>
              <a:off x="6213817" y="1488883"/>
              <a:ext cx="4507523" cy="101287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enjoyed this book because …</a:t>
              </a:r>
            </a:p>
          </p:txBody>
        </p:sp>
        <p:sp>
          <p:nvSpPr>
            <p:cNvPr id="10" name="Rectangle: Rounded Corners 9">
              <a:extLst>
                <a:ext uri="{FF2B5EF4-FFF2-40B4-BE49-F238E27FC236}">
                  <a16:creationId xmlns:a16="http://schemas.microsoft.com/office/drawing/2014/main" id="{6D2FEBA6-2C7E-4F7A-95C2-D6B8C4D2D290}"/>
                </a:ext>
              </a:extLst>
            </p:cNvPr>
            <p:cNvSpPr/>
            <p:nvPr/>
          </p:nvSpPr>
          <p:spPr>
            <a:xfrm>
              <a:off x="6213817" y="2762613"/>
              <a:ext cx="4507523" cy="101287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My favourite character was …. because ….</a:t>
              </a:r>
            </a:p>
          </p:txBody>
        </p:sp>
        <p:sp>
          <p:nvSpPr>
            <p:cNvPr id="11" name="Rectangle: Rounded Corners 10">
              <a:extLst>
                <a:ext uri="{FF2B5EF4-FFF2-40B4-BE49-F238E27FC236}">
                  <a16:creationId xmlns:a16="http://schemas.microsoft.com/office/drawing/2014/main" id="{D3C3F698-6FCC-45C8-B4AB-A0B83A277518}"/>
                </a:ext>
              </a:extLst>
            </p:cNvPr>
            <p:cNvSpPr/>
            <p:nvPr/>
          </p:nvSpPr>
          <p:spPr>
            <a:xfrm>
              <a:off x="6213817" y="4053944"/>
              <a:ext cx="4507523" cy="101287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most exciting part of the story was …… The reason I think this is …</a:t>
              </a:r>
            </a:p>
          </p:txBody>
        </p:sp>
        <p:sp>
          <p:nvSpPr>
            <p:cNvPr id="12" name="Rectangle: Rounded Corners 11">
              <a:extLst>
                <a:ext uri="{FF2B5EF4-FFF2-40B4-BE49-F238E27FC236}">
                  <a16:creationId xmlns:a16="http://schemas.microsoft.com/office/drawing/2014/main" id="{0E372D6C-4D8A-41CB-94E3-941CC647F824}"/>
                </a:ext>
              </a:extLst>
            </p:cNvPr>
            <p:cNvSpPr/>
            <p:nvPr/>
          </p:nvSpPr>
          <p:spPr>
            <a:xfrm>
              <a:off x="6213817" y="5345275"/>
              <a:ext cx="4507523" cy="1012873"/>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would recommend this book because …..</a:t>
              </a:r>
            </a:p>
          </p:txBody>
        </p:sp>
      </p:grpSp>
    </p:spTree>
    <p:extLst>
      <p:ext uri="{BB962C8B-B14F-4D97-AF65-F5344CB8AC3E}">
        <p14:creationId xmlns:p14="http://schemas.microsoft.com/office/powerpoint/2010/main" val="698947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2F45-5DC3-41A9-9C54-AD9A244FFD54}"/>
              </a:ext>
            </a:extLst>
          </p:cNvPr>
          <p:cNvSpPr>
            <a:spLocks noGrp="1"/>
          </p:cNvSpPr>
          <p:nvPr>
            <p:ph type="title"/>
          </p:nvPr>
        </p:nvSpPr>
        <p:spPr>
          <a:xfrm>
            <a:off x="2582593" y="365125"/>
            <a:ext cx="7785295" cy="732155"/>
          </a:xfrm>
          <a:solidFill>
            <a:schemeClr val="accent2">
              <a:lumMod val="40000"/>
              <a:lumOff val="60000"/>
            </a:schemeClr>
          </a:solidFill>
          <a:ln>
            <a:solidFill>
              <a:schemeClr val="tx1"/>
            </a:solidFill>
          </a:ln>
        </p:spPr>
        <p:txBody>
          <a:bodyPr/>
          <a:lstStyle/>
          <a:p>
            <a:pPr algn="ctr"/>
            <a:r>
              <a:rPr lang="en-GB" dirty="0">
                <a:latin typeface="+mn-lt"/>
              </a:rPr>
              <a:t>Discussing non-fiction</a:t>
            </a:r>
          </a:p>
        </p:txBody>
      </p:sp>
      <p:pic>
        <p:nvPicPr>
          <p:cNvPr id="4" name="Graphic 3" descr="Man">
            <a:extLst>
              <a:ext uri="{FF2B5EF4-FFF2-40B4-BE49-F238E27FC236}">
                <a16:creationId xmlns:a16="http://schemas.microsoft.com/office/drawing/2014/main" id="{9D5C9931-5C4A-4BA8-B2C8-672EE775FDA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38507" y="2788919"/>
            <a:ext cx="2404696" cy="2404696"/>
          </a:xfrm>
          <a:prstGeom prst="rect">
            <a:avLst/>
          </a:prstGeom>
        </p:spPr>
      </p:pic>
      <p:pic>
        <p:nvPicPr>
          <p:cNvPr id="6" name="Graphic 5" descr="Woman">
            <a:extLst>
              <a:ext uri="{FF2B5EF4-FFF2-40B4-BE49-F238E27FC236}">
                <a16:creationId xmlns:a16="http://schemas.microsoft.com/office/drawing/2014/main" id="{91F12DD7-BC4C-413B-B3B5-FACBF7D7023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6805" y="2788919"/>
            <a:ext cx="2655277" cy="2655277"/>
          </a:xfrm>
          <a:prstGeom prst="rect">
            <a:avLst/>
          </a:prstGeom>
        </p:spPr>
      </p:pic>
      <p:sp>
        <p:nvSpPr>
          <p:cNvPr id="7" name="Speech Bubble: Oval 6">
            <a:extLst>
              <a:ext uri="{FF2B5EF4-FFF2-40B4-BE49-F238E27FC236}">
                <a16:creationId xmlns:a16="http://schemas.microsoft.com/office/drawing/2014/main" id="{9BF6C443-ABBD-4081-883E-0FB7B10F9D65}"/>
              </a:ext>
            </a:extLst>
          </p:cNvPr>
          <p:cNvSpPr/>
          <p:nvPr/>
        </p:nvSpPr>
        <p:spPr>
          <a:xfrm>
            <a:off x="2582593" y="1617785"/>
            <a:ext cx="3114822" cy="2498772"/>
          </a:xfrm>
          <a:prstGeom prst="wedgeEllipseCallout">
            <a:avLst>
              <a:gd name="adj1" fmla="val -81586"/>
              <a:gd name="adj2" fmla="val 1183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sz="2000" dirty="0">
                <a:solidFill>
                  <a:schemeClr val="tx1"/>
                </a:solidFill>
              </a:rPr>
              <a:t>Have you read the newspaper today? There was a very interesting piece on the hurricanes in America.</a:t>
            </a:r>
          </a:p>
        </p:txBody>
      </p:sp>
      <p:sp>
        <p:nvSpPr>
          <p:cNvPr id="8" name="Speech Bubble: Oval 7">
            <a:extLst>
              <a:ext uri="{FF2B5EF4-FFF2-40B4-BE49-F238E27FC236}">
                <a16:creationId xmlns:a16="http://schemas.microsoft.com/office/drawing/2014/main" id="{307C6BB4-AE48-4FE4-A6C8-BBCE11F6DF7F}"/>
              </a:ext>
            </a:extLst>
          </p:cNvPr>
          <p:cNvSpPr/>
          <p:nvPr/>
        </p:nvSpPr>
        <p:spPr>
          <a:xfrm>
            <a:off x="7743092" y="1277816"/>
            <a:ext cx="3114822" cy="2498772"/>
          </a:xfrm>
          <a:prstGeom prst="wedgeEllipseCallout">
            <a:avLst>
              <a:gd name="adj1" fmla="val -76618"/>
              <a:gd name="adj2" fmla="val 2421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sz="2000" dirty="0">
                <a:solidFill>
                  <a:schemeClr val="tx1"/>
                </a:solidFill>
              </a:rPr>
              <a:t>Yes. I read that as well. It’s incredible how much damage they have caused isn’t it?</a:t>
            </a:r>
          </a:p>
        </p:txBody>
      </p:sp>
    </p:spTree>
    <p:extLst>
      <p:ext uri="{BB962C8B-B14F-4D97-AF65-F5344CB8AC3E}">
        <p14:creationId xmlns:p14="http://schemas.microsoft.com/office/powerpoint/2010/main" val="2064674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2F45-5DC3-41A9-9C54-AD9A244FFD54}"/>
              </a:ext>
            </a:extLst>
          </p:cNvPr>
          <p:cNvSpPr>
            <a:spLocks noGrp="1"/>
          </p:cNvSpPr>
          <p:nvPr>
            <p:ph type="title"/>
          </p:nvPr>
        </p:nvSpPr>
        <p:spPr>
          <a:xfrm>
            <a:off x="900332" y="590208"/>
            <a:ext cx="10550770" cy="943170"/>
          </a:xfrm>
          <a:solidFill>
            <a:schemeClr val="accent2">
              <a:lumMod val="40000"/>
              <a:lumOff val="60000"/>
            </a:schemeClr>
          </a:solidFill>
          <a:ln>
            <a:solidFill>
              <a:schemeClr val="tx1"/>
            </a:solidFill>
          </a:ln>
        </p:spPr>
        <p:txBody>
          <a:bodyPr>
            <a:noAutofit/>
          </a:bodyPr>
          <a:lstStyle/>
          <a:p>
            <a:r>
              <a:rPr lang="en-GB" sz="2800" dirty="0">
                <a:latin typeface="+mn-lt"/>
              </a:rPr>
              <a:t>Of course, we read a lot of non-fiction which it is important to discuss.</a:t>
            </a:r>
          </a:p>
        </p:txBody>
      </p:sp>
      <p:sp>
        <p:nvSpPr>
          <p:cNvPr id="3" name="Rectangle: Rounded Corners 2">
            <a:extLst>
              <a:ext uri="{FF2B5EF4-FFF2-40B4-BE49-F238E27FC236}">
                <a16:creationId xmlns:a16="http://schemas.microsoft.com/office/drawing/2014/main" id="{DFAE78CE-0B13-4792-B6D9-ABF485F3BFC1}"/>
              </a:ext>
            </a:extLst>
          </p:cNvPr>
          <p:cNvSpPr/>
          <p:nvPr/>
        </p:nvSpPr>
        <p:spPr>
          <a:xfrm>
            <a:off x="2293033" y="1997613"/>
            <a:ext cx="7765367" cy="11535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800" dirty="0">
                <a:solidFill>
                  <a:schemeClr val="tx1"/>
                </a:solidFill>
              </a:rPr>
              <a:t>How many types of non-fiction texts can you list? </a:t>
            </a:r>
          </a:p>
        </p:txBody>
      </p:sp>
      <p:sp>
        <p:nvSpPr>
          <p:cNvPr id="9" name="Rectangle: Rounded Corners 8">
            <a:extLst>
              <a:ext uri="{FF2B5EF4-FFF2-40B4-BE49-F238E27FC236}">
                <a16:creationId xmlns:a16="http://schemas.microsoft.com/office/drawing/2014/main" id="{1C541275-A6E9-4768-8218-41FC3CBBE7B0}"/>
              </a:ext>
            </a:extLst>
          </p:cNvPr>
          <p:cNvSpPr/>
          <p:nvPr/>
        </p:nvSpPr>
        <p:spPr>
          <a:xfrm>
            <a:off x="2293032" y="3615400"/>
            <a:ext cx="7765367" cy="1153551"/>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800" dirty="0">
                <a:solidFill>
                  <a:schemeClr val="tx1"/>
                </a:solidFill>
              </a:rPr>
              <a:t>How do you know a text is non-fiction? What features do they have?</a:t>
            </a:r>
          </a:p>
        </p:txBody>
      </p:sp>
    </p:spTree>
    <p:extLst>
      <p:ext uri="{BB962C8B-B14F-4D97-AF65-F5344CB8AC3E}">
        <p14:creationId xmlns:p14="http://schemas.microsoft.com/office/powerpoint/2010/main" val="3056342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02F45-5DC3-41A9-9C54-AD9A244FFD54}"/>
              </a:ext>
            </a:extLst>
          </p:cNvPr>
          <p:cNvSpPr>
            <a:spLocks noGrp="1"/>
          </p:cNvSpPr>
          <p:nvPr>
            <p:ph type="title"/>
          </p:nvPr>
        </p:nvSpPr>
        <p:spPr>
          <a:xfrm>
            <a:off x="3643532" y="350105"/>
            <a:ext cx="4670474" cy="943170"/>
          </a:xfrm>
          <a:solidFill>
            <a:schemeClr val="accent2">
              <a:lumMod val="40000"/>
              <a:lumOff val="60000"/>
            </a:schemeClr>
          </a:solidFill>
          <a:ln>
            <a:solidFill>
              <a:schemeClr val="tx1"/>
            </a:solidFill>
          </a:ln>
        </p:spPr>
        <p:txBody>
          <a:bodyPr>
            <a:noAutofit/>
          </a:bodyPr>
          <a:lstStyle/>
          <a:p>
            <a:r>
              <a:rPr lang="en-GB" sz="2800" dirty="0">
                <a:latin typeface="+mn-lt"/>
              </a:rPr>
              <a:t>Features of a non-fiction book</a:t>
            </a:r>
          </a:p>
        </p:txBody>
      </p:sp>
      <p:sp>
        <p:nvSpPr>
          <p:cNvPr id="3" name="Rectangle: Rounded Corners 2">
            <a:extLst>
              <a:ext uri="{FF2B5EF4-FFF2-40B4-BE49-F238E27FC236}">
                <a16:creationId xmlns:a16="http://schemas.microsoft.com/office/drawing/2014/main" id="{DFAE78CE-0B13-4792-B6D9-ABF485F3BFC1}"/>
              </a:ext>
            </a:extLst>
          </p:cNvPr>
          <p:cNvSpPr/>
          <p:nvPr/>
        </p:nvSpPr>
        <p:spPr>
          <a:xfrm>
            <a:off x="829991" y="1786598"/>
            <a:ext cx="5261320" cy="43609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A non-fiction book may have:</a:t>
            </a:r>
          </a:p>
          <a:p>
            <a:endParaRPr lang="en-GB" sz="2800" dirty="0">
              <a:solidFill>
                <a:schemeClr val="tx1"/>
              </a:solidFill>
            </a:endParaRPr>
          </a:p>
          <a:p>
            <a:pPr marL="457200" indent="-457200">
              <a:buFont typeface="Wingdings" panose="05000000000000000000" pitchFamily="2" charset="2"/>
              <a:buChar char="q"/>
            </a:pPr>
            <a:r>
              <a:rPr lang="en-GB" sz="2800" dirty="0">
                <a:solidFill>
                  <a:schemeClr val="tx1"/>
                </a:solidFill>
              </a:rPr>
              <a:t>A contents page</a:t>
            </a:r>
          </a:p>
          <a:p>
            <a:pPr marL="457200" indent="-457200">
              <a:buFont typeface="Wingdings" panose="05000000000000000000" pitchFamily="2" charset="2"/>
              <a:buChar char="q"/>
            </a:pPr>
            <a:r>
              <a:rPr lang="en-GB" sz="2800" dirty="0">
                <a:solidFill>
                  <a:schemeClr val="tx1"/>
                </a:solidFill>
              </a:rPr>
              <a:t>An index</a:t>
            </a:r>
          </a:p>
          <a:p>
            <a:pPr marL="457200" indent="-457200">
              <a:buFont typeface="Wingdings" panose="05000000000000000000" pitchFamily="2" charset="2"/>
              <a:buChar char="q"/>
            </a:pPr>
            <a:r>
              <a:rPr lang="en-GB" sz="2800" dirty="0">
                <a:solidFill>
                  <a:schemeClr val="tx1"/>
                </a:solidFill>
              </a:rPr>
              <a:t>A glossary</a:t>
            </a:r>
          </a:p>
          <a:p>
            <a:pPr marL="457200" indent="-457200">
              <a:buFont typeface="Wingdings" panose="05000000000000000000" pitchFamily="2" charset="2"/>
              <a:buChar char="q"/>
            </a:pPr>
            <a:r>
              <a:rPr lang="en-GB" sz="2800" dirty="0">
                <a:solidFill>
                  <a:schemeClr val="tx1"/>
                </a:solidFill>
              </a:rPr>
              <a:t>Headings and sub-headings</a:t>
            </a:r>
          </a:p>
          <a:p>
            <a:pPr marL="457200" indent="-457200">
              <a:buFont typeface="Wingdings" panose="05000000000000000000" pitchFamily="2" charset="2"/>
              <a:buChar char="q"/>
            </a:pPr>
            <a:r>
              <a:rPr lang="en-GB" sz="2800" dirty="0">
                <a:solidFill>
                  <a:schemeClr val="tx1"/>
                </a:solidFill>
              </a:rPr>
              <a:t>Diagrams and pictures</a:t>
            </a:r>
          </a:p>
          <a:p>
            <a:pPr marL="457200" indent="-457200">
              <a:buFont typeface="Wingdings" panose="05000000000000000000" pitchFamily="2" charset="2"/>
              <a:buChar char="q"/>
            </a:pPr>
            <a:r>
              <a:rPr lang="en-GB" sz="2800" dirty="0">
                <a:solidFill>
                  <a:schemeClr val="tx1"/>
                </a:solidFill>
              </a:rPr>
              <a:t>Bullet points</a:t>
            </a:r>
          </a:p>
          <a:p>
            <a:pPr marL="457200" indent="-457200">
              <a:buFont typeface="Wingdings" panose="05000000000000000000" pitchFamily="2" charset="2"/>
              <a:buChar char="q"/>
            </a:pPr>
            <a:r>
              <a:rPr lang="en-GB" sz="2800" dirty="0">
                <a:solidFill>
                  <a:schemeClr val="tx1"/>
                </a:solidFill>
              </a:rPr>
              <a:t>Captions</a:t>
            </a:r>
          </a:p>
          <a:p>
            <a:pPr marL="457200" indent="-457200">
              <a:buFont typeface="Wingdings" panose="05000000000000000000" pitchFamily="2" charset="2"/>
              <a:buChar char="q"/>
            </a:pPr>
            <a:r>
              <a:rPr lang="en-GB" sz="2800" dirty="0">
                <a:solidFill>
                  <a:schemeClr val="tx1"/>
                </a:solidFill>
              </a:rPr>
              <a:t>Websites</a:t>
            </a:r>
          </a:p>
        </p:txBody>
      </p:sp>
      <p:sp>
        <p:nvSpPr>
          <p:cNvPr id="4" name="Rectangle: Rounded Corners 3">
            <a:extLst>
              <a:ext uri="{FF2B5EF4-FFF2-40B4-BE49-F238E27FC236}">
                <a16:creationId xmlns:a16="http://schemas.microsoft.com/office/drawing/2014/main" id="{A02C260E-9518-45F2-B145-01FDABE7BABE}"/>
              </a:ext>
            </a:extLst>
          </p:cNvPr>
          <p:cNvSpPr/>
          <p:nvPr/>
        </p:nvSpPr>
        <p:spPr>
          <a:xfrm>
            <a:off x="6386733" y="2588457"/>
            <a:ext cx="5233181" cy="188507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sz="2800" dirty="0">
                <a:solidFill>
                  <a:schemeClr val="tx1"/>
                </a:solidFill>
              </a:rPr>
              <a:t>These features give us a focus for discussing a non-fiction book.</a:t>
            </a:r>
          </a:p>
        </p:txBody>
      </p:sp>
    </p:spTree>
    <p:extLst>
      <p:ext uri="{BB962C8B-B14F-4D97-AF65-F5344CB8AC3E}">
        <p14:creationId xmlns:p14="http://schemas.microsoft.com/office/powerpoint/2010/main" val="2755023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an">
            <a:extLst>
              <a:ext uri="{FF2B5EF4-FFF2-40B4-BE49-F238E27FC236}">
                <a16:creationId xmlns:a16="http://schemas.microsoft.com/office/drawing/2014/main" id="{4C6ECC7C-D9C8-45FF-98B8-5CA17ADCED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967" y="3529232"/>
            <a:ext cx="2404696" cy="2404696"/>
          </a:xfrm>
          <a:prstGeom prst="rect">
            <a:avLst/>
          </a:prstGeom>
        </p:spPr>
      </p:pic>
      <p:sp>
        <p:nvSpPr>
          <p:cNvPr id="4" name="Speech Bubble: Oval 3">
            <a:extLst>
              <a:ext uri="{FF2B5EF4-FFF2-40B4-BE49-F238E27FC236}">
                <a16:creationId xmlns:a16="http://schemas.microsoft.com/office/drawing/2014/main" id="{E7795777-4A19-4113-A250-B472077A13FE}"/>
              </a:ext>
            </a:extLst>
          </p:cNvPr>
          <p:cNvSpPr/>
          <p:nvPr/>
        </p:nvSpPr>
        <p:spPr>
          <a:xfrm>
            <a:off x="3882682" y="87919"/>
            <a:ext cx="8060789" cy="6770081"/>
          </a:xfrm>
          <a:prstGeom prst="wedgeEllipseCallout">
            <a:avLst>
              <a:gd name="adj1" fmla="val -74336"/>
              <a:gd name="adj2" fmla="val 551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chemeClr val="tx1"/>
                </a:solidFill>
              </a:rPr>
              <a:t>I really enjoyed this book on dinosaurs. </a:t>
            </a:r>
            <a:r>
              <a:rPr lang="en-GB" sz="2400" dirty="0">
                <a:solidFill>
                  <a:srgbClr val="FF0000"/>
                </a:solidFill>
              </a:rPr>
              <a:t>Firstly,</a:t>
            </a:r>
            <a:r>
              <a:rPr lang="en-GB" sz="2400" dirty="0">
                <a:solidFill>
                  <a:schemeClr val="tx1"/>
                </a:solidFill>
              </a:rPr>
              <a:t> the amount of information </a:t>
            </a:r>
            <a:r>
              <a:rPr lang="en-GB" sz="2400" u="sng" dirty="0">
                <a:solidFill>
                  <a:schemeClr val="tx1"/>
                </a:solidFill>
              </a:rPr>
              <a:t>(text) </a:t>
            </a:r>
            <a:r>
              <a:rPr lang="en-GB" sz="2400" dirty="0">
                <a:solidFill>
                  <a:schemeClr val="tx1"/>
                </a:solidFill>
              </a:rPr>
              <a:t>compared to pictures was just right. </a:t>
            </a:r>
            <a:r>
              <a:rPr lang="en-GB" sz="2400" dirty="0">
                <a:solidFill>
                  <a:srgbClr val="FF0000"/>
                </a:solidFill>
              </a:rPr>
              <a:t>Secondly, </a:t>
            </a:r>
            <a:r>
              <a:rPr lang="en-GB" sz="2400" dirty="0">
                <a:solidFill>
                  <a:schemeClr val="tx1"/>
                </a:solidFill>
              </a:rPr>
              <a:t>the </a:t>
            </a:r>
            <a:r>
              <a:rPr lang="en-GB" sz="2400" u="sng" dirty="0">
                <a:solidFill>
                  <a:schemeClr val="tx1"/>
                </a:solidFill>
              </a:rPr>
              <a:t>headings</a:t>
            </a:r>
            <a:r>
              <a:rPr lang="en-GB" sz="2400" dirty="0">
                <a:solidFill>
                  <a:schemeClr val="tx1"/>
                </a:solidFill>
              </a:rPr>
              <a:t> were colourful and these helped me to find the information which I wanted.</a:t>
            </a:r>
          </a:p>
          <a:p>
            <a:pPr algn="ctr"/>
            <a:endParaRPr lang="en-GB" sz="2400" dirty="0">
              <a:solidFill>
                <a:schemeClr val="tx1"/>
              </a:solidFill>
            </a:endParaRPr>
          </a:p>
          <a:p>
            <a:pPr algn="ctr"/>
            <a:r>
              <a:rPr lang="en-GB" sz="2400" dirty="0">
                <a:solidFill>
                  <a:schemeClr val="tx1"/>
                </a:solidFill>
              </a:rPr>
              <a:t>The </a:t>
            </a:r>
            <a:r>
              <a:rPr lang="en-GB" sz="2400" u="sng" dirty="0">
                <a:solidFill>
                  <a:schemeClr val="tx1"/>
                </a:solidFill>
              </a:rPr>
              <a:t>illustrations</a:t>
            </a:r>
            <a:r>
              <a:rPr lang="en-GB" sz="2400" dirty="0">
                <a:solidFill>
                  <a:schemeClr val="tx1"/>
                </a:solidFill>
              </a:rPr>
              <a:t> were brilliant – the dinosaurs looked so lifelike!  </a:t>
            </a:r>
          </a:p>
          <a:p>
            <a:pPr algn="ctr"/>
            <a:endParaRPr lang="en-GB" sz="2400" dirty="0">
              <a:solidFill>
                <a:schemeClr val="tx1"/>
              </a:solidFill>
            </a:endParaRPr>
          </a:p>
          <a:p>
            <a:pPr algn="ctr"/>
            <a:r>
              <a:rPr lang="en-GB" sz="2400" dirty="0">
                <a:solidFill>
                  <a:srgbClr val="FF0000"/>
                </a:solidFill>
              </a:rPr>
              <a:t>On the other hand</a:t>
            </a:r>
            <a:r>
              <a:rPr lang="en-GB" sz="2400" dirty="0">
                <a:solidFill>
                  <a:schemeClr val="tx1"/>
                </a:solidFill>
              </a:rPr>
              <a:t>, there wasn’t </a:t>
            </a:r>
            <a:r>
              <a:rPr lang="en-GB" sz="2400" u="sng" dirty="0">
                <a:solidFill>
                  <a:schemeClr val="tx1"/>
                </a:solidFill>
              </a:rPr>
              <a:t>a glossary </a:t>
            </a:r>
            <a:r>
              <a:rPr lang="en-GB" sz="2400" dirty="0">
                <a:solidFill>
                  <a:schemeClr val="tx1"/>
                </a:solidFill>
              </a:rPr>
              <a:t>in it. This would have been helpful as there were some technical words which I didn’t understand.</a:t>
            </a:r>
          </a:p>
        </p:txBody>
      </p:sp>
      <p:pic>
        <p:nvPicPr>
          <p:cNvPr id="1028" name="Picture 4" descr="Image result for book on dinosaurs">
            <a:extLst>
              <a:ext uri="{FF2B5EF4-FFF2-40B4-BE49-F238E27FC236}">
                <a16:creationId xmlns:a16="http://schemas.microsoft.com/office/drawing/2014/main" id="{63A4880A-9788-450F-BF1C-05812C5E9F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551" y="425545"/>
            <a:ext cx="2655279" cy="26552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7671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Man">
            <a:extLst>
              <a:ext uri="{FF2B5EF4-FFF2-40B4-BE49-F238E27FC236}">
                <a16:creationId xmlns:a16="http://schemas.microsoft.com/office/drawing/2014/main" id="{4C6ECC7C-D9C8-45FF-98B8-5CA17ADCED5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4967" y="3529232"/>
            <a:ext cx="2404696" cy="2404696"/>
          </a:xfrm>
          <a:prstGeom prst="rect">
            <a:avLst/>
          </a:prstGeom>
        </p:spPr>
      </p:pic>
      <p:sp>
        <p:nvSpPr>
          <p:cNvPr id="4" name="Speech Bubble: Oval 3">
            <a:extLst>
              <a:ext uri="{FF2B5EF4-FFF2-40B4-BE49-F238E27FC236}">
                <a16:creationId xmlns:a16="http://schemas.microsoft.com/office/drawing/2014/main" id="{E7795777-4A19-4113-A250-B472077A13FE}"/>
              </a:ext>
            </a:extLst>
          </p:cNvPr>
          <p:cNvSpPr/>
          <p:nvPr/>
        </p:nvSpPr>
        <p:spPr>
          <a:xfrm>
            <a:off x="4079630" y="425546"/>
            <a:ext cx="7258930" cy="5961186"/>
          </a:xfrm>
          <a:prstGeom prst="wedgeEllipseCallout">
            <a:avLst>
              <a:gd name="adj1" fmla="val -79572"/>
              <a:gd name="adj2" fmla="val 738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400" dirty="0">
                <a:solidFill>
                  <a:srgbClr val="FF0000"/>
                </a:solidFill>
              </a:rPr>
              <a:t>What I enjoyed </a:t>
            </a:r>
            <a:r>
              <a:rPr lang="en-GB" sz="2400" dirty="0">
                <a:solidFill>
                  <a:schemeClr val="tx1"/>
                </a:solidFill>
              </a:rPr>
              <a:t>about this book was that it was easy to find what you wanted. The </a:t>
            </a:r>
            <a:r>
              <a:rPr lang="en-GB" sz="2400" u="sng" dirty="0">
                <a:solidFill>
                  <a:schemeClr val="tx1"/>
                </a:solidFill>
              </a:rPr>
              <a:t>contents pages</a:t>
            </a:r>
            <a:r>
              <a:rPr lang="en-GB" sz="2400" dirty="0">
                <a:solidFill>
                  <a:schemeClr val="tx1"/>
                </a:solidFill>
              </a:rPr>
              <a:t> split the recipes up into cakes, biscuits and main meals. </a:t>
            </a:r>
            <a:r>
              <a:rPr lang="en-GB" sz="2400" dirty="0">
                <a:solidFill>
                  <a:srgbClr val="FF0000"/>
                </a:solidFill>
              </a:rPr>
              <a:t>Also</a:t>
            </a:r>
            <a:r>
              <a:rPr lang="en-GB" sz="2400" dirty="0">
                <a:solidFill>
                  <a:schemeClr val="tx1"/>
                </a:solidFill>
              </a:rPr>
              <a:t>, </a:t>
            </a:r>
            <a:r>
              <a:rPr lang="en-GB" sz="2400" u="sng" dirty="0">
                <a:solidFill>
                  <a:schemeClr val="tx1"/>
                </a:solidFill>
              </a:rPr>
              <a:t>the photographs</a:t>
            </a:r>
            <a:r>
              <a:rPr lang="en-GB" sz="2400" dirty="0">
                <a:solidFill>
                  <a:schemeClr val="tx1"/>
                </a:solidFill>
              </a:rPr>
              <a:t> of the food helped me to picture what the food should look like if I got it right!</a:t>
            </a:r>
          </a:p>
          <a:p>
            <a:pPr algn="l"/>
            <a:endParaRPr lang="en-GB" sz="2400" dirty="0">
              <a:solidFill>
                <a:schemeClr val="tx1"/>
              </a:solidFill>
            </a:endParaRPr>
          </a:p>
          <a:p>
            <a:pPr algn="ctr"/>
            <a:r>
              <a:rPr lang="en-GB" sz="2400" dirty="0">
                <a:solidFill>
                  <a:srgbClr val="FF0000"/>
                </a:solidFill>
              </a:rPr>
              <a:t>On the other hand</a:t>
            </a:r>
            <a:r>
              <a:rPr lang="en-GB" sz="2400" dirty="0">
                <a:solidFill>
                  <a:schemeClr val="tx1"/>
                </a:solidFill>
              </a:rPr>
              <a:t>, the recipes were a bit complicated. They should have used </a:t>
            </a:r>
            <a:r>
              <a:rPr lang="en-GB" sz="2400" u="sng" dirty="0">
                <a:solidFill>
                  <a:schemeClr val="tx1"/>
                </a:solidFill>
              </a:rPr>
              <a:t>numbers or bullet points</a:t>
            </a:r>
            <a:r>
              <a:rPr lang="en-GB" sz="2400" dirty="0">
                <a:solidFill>
                  <a:schemeClr val="tx1"/>
                </a:solidFill>
              </a:rPr>
              <a:t> so that I could follow the order of the instructions.</a:t>
            </a:r>
          </a:p>
        </p:txBody>
      </p:sp>
      <p:pic>
        <p:nvPicPr>
          <p:cNvPr id="2050" name="Picture 2" descr="Image result for childrens cookery book">
            <a:extLst>
              <a:ext uri="{FF2B5EF4-FFF2-40B4-BE49-F238E27FC236}">
                <a16:creationId xmlns:a16="http://schemas.microsoft.com/office/drawing/2014/main" id="{E2CE8EB2-F06E-472F-BCCC-35E9D6F4F7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813" y="339381"/>
            <a:ext cx="2228850" cy="2781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0885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DFAE78CE-0B13-4792-B6D9-ABF485F3BFC1}"/>
              </a:ext>
            </a:extLst>
          </p:cNvPr>
          <p:cNvSpPr/>
          <p:nvPr/>
        </p:nvSpPr>
        <p:spPr>
          <a:xfrm>
            <a:off x="1477108" y="2053884"/>
            <a:ext cx="5261320" cy="4360984"/>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dirty="0">
                <a:solidFill>
                  <a:schemeClr val="tx1"/>
                </a:solidFill>
              </a:rPr>
              <a:t>A non-fiction book may have:</a:t>
            </a:r>
          </a:p>
          <a:p>
            <a:endParaRPr lang="en-GB" sz="2800" dirty="0">
              <a:solidFill>
                <a:schemeClr val="tx1"/>
              </a:solidFill>
            </a:endParaRPr>
          </a:p>
          <a:p>
            <a:pPr marL="457200" indent="-457200">
              <a:buFont typeface="Wingdings" panose="05000000000000000000" pitchFamily="2" charset="2"/>
              <a:buChar char="q"/>
            </a:pPr>
            <a:r>
              <a:rPr lang="en-GB" sz="2800" dirty="0">
                <a:solidFill>
                  <a:schemeClr val="tx1"/>
                </a:solidFill>
              </a:rPr>
              <a:t>A contents page</a:t>
            </a:r>
          </a:p>
          <a:p>
            <a:pPr marL="457200" indent="-457200">
              <a:buFont typeface="Wingdings" panose="05000000000000000000" pitchFamily="2" charset="2"/>
              <a:buChar char="q"/>
            </a:pPr>
            <a:r>
              <a:rPr lang="en-GB" sz="2800" dirty="0">
                <a:solidFill>
                  <a:schemeClr val="tx1"/>
                </a:solidFill>
              </a:rPr>
              <a:t>An index</a:t>
            </a:r>
          </a:p>
          <a:p>
            <a:pPr marL="457200" indent="-457200">
              <a:buFont typeface="Wingdings" panose="05000000000000000000" pitchFamily="2" charset="2"/>
              <a:buChar char="q"/>
            </a:pPr>
            <a:r>
              <a:rPr lang="en-GB" sz="2800" dirty="0">
                <a:solidFill>
                  <a:schemeClr val="tx1"/>
                </a:solidFill>
              </a:rPr>
              <a:t>A glossary</a:t>
            </a:r>
          </a:p>
          <a:p>
            <a:pPr marL="457200" indent="-457200">
              <a:buFont typeface="Wingdings" panose="05000000000000000000" pitchFamily="2" charset="2"/>
              <a:buChar char="q"/>
            </a:pPr>
            <a:r>
              <a:rPr lang="en-GB" sz="2800" dirty="0">
                <a:solidFill>
                  <a:schemeClr val="tx1"/>
                </a:solidFill>
              </a:rPr>
              <a:t>Headings and sub-headings</a:t>
            </a:r>
          </a:p>
          <a:p>
            <a:pPr marL="457200" indent="-457200">
              <a:buFont typeface="Wingdings" panose="05000000000000000000" pitchFamily="2" charset="2"/>
              <a:buChar char="q"/>
            </a:pPr>
            <a:r>
              <a:rPr lang="en-GB" sz="2800" dirty="0">
                <a:solidFill>
                  <a:schemeClr val="tx1"/>
                </a:solidFill>
              </a:rPr>
              <a:t>Diagrams and pictures</a:t>
            </a:r>
          </a:p>
          <a:p>
            <a:pPr marL="457200" indent="-457200">
              <a:buFont typeface="Wingdings" panose="05000000000000000000" pitchFamily="2" charset="2"/>
              <a:buChar char="q"/>
            </a:pPr>
            <a:r>
              <a:rPr lang="en-GB" sz="2800" dirty="0">
                <a:solidFill>
                  <a:schemeClr val="tx1"/>
                </a:solidFill>
              </a:rPr>
              <a:t>Bullet points</a:t>
            </a:r>
          </a:p>
          <a:p>
            <a:pPr marL="457200" indent="-457200">
              <a:buFont typeface="Wingdings" panose="05000000000000000000" pitchFamily="2" charset="2"/>
              <a:buChar char="q"/>
            </a:pPr>
            <a:r>
              <a:rPr lang="en-GB" sz="2800" dirty="0">
                <a:solidFill>
                  <a:schemeClr val="tx1"/>
                </a:solidFill>
              </a:rPr>
              <a:t>Captions</a:t>
            </a:r>
          </a:p>
          <a:p>
            <a:pPr marL="457200" indent="-457200">
              <a:buFont typeface="Wingdings" panose="05000000000000000000" pitchFamily="2" charset="2"/>
              <a:buChar char="q"/>
            </a:pPr>
            <a:r>
              <a:rPr lang="en-GB" sz="2800" dirty="0">
                <a:solidFill>
                  <a:schemeClr val="tx1"/>
                </a:solidFill>
              </a:rPr>
              <a:t>Websites</a:t>
            </a:r>
          </a:p>
        </p:txBody>
      </p:sp>
      <p:sp>
        <p:nvSpPr>
          <p:cNvPr id="4" name="Rectangle: Rounded Corners 3">
            <a:extLst>
              <a:ext uri="{FF2B5EF4-FFF2-40B4-BE49-F238E27FC236}">
                <a16:creationId xmlns:a16="http://schemas.microsoft.com/office/drawing/2014/main" id="{A02C260E-9518-45F2-B145-01FDABE7BABE}"/>
              </a:ext>
            </a:extLst>
          </p:cNvPr>
          <p:cNvSpPr/>
          <p:nvPr/>
        </p:nvSpPr>
        <p:spPr>
          <a:xfrm>
            <a:off x="7380850" y="2096088"/>
            <a:ext cx="3493476" cy="436098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r>
              <a:rPr lang="en-GB" sz="2800" dirty="0">
                <a:solidFill>
                  <a:schemeClr val="tx1"/>
                </a:solidFill>
              </a:rPr>
              <a:t>Once you have browsed through the book, discuss it with your partner. Try to use some of the conjunctions from the examples to link your ideas.</a:t>
            </a:r>
          </a:p>
        </p:txBody>
      </p:sp>
      <p:sp>
        <p:nvSpPr>
          <p:cNvPr id="5" name="Rectangle: Rounded Corners 4">
            <a:extLst>
              <a:ext uri="{FF2B5EF4-FFF2-40B4-BE49-F238E27FC236}">
                <a16:creationId xmlns:a16="http://schemas.microsoft.com/office/drawing/2014/main" id="{9FCE7747-A608-4D92-9FBC-F0F2B4365E3A}"/>
              </a:ext>
            </a:extLst>
          </p:cNvPr>
          <p:cNvSpPr/>
          <p:nvPr/>
        </p:nvSpPr>
        <p:spPr>
          <a:xfrm>
            <a:off x="1477108" y="239152"/>
            <a:ext cx="9397218" cy="1350497"/>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800" b="1" dirty="0">
                <a:solidFill>
                  <a:schemeClr val="tx1"/>
                </a:solidFill>
              </a:rPr>
              <a:t>Your turn</a:t>
            </a:r>
            <a:r>
              <a:rPr lang="en-GB" sz="2800" dirty="0">
                <a:solidFill>
                  <a:schemeClr val="tx1"/>
                </a:solidFill>
              </a:rPr>
              <a:t>: select a non-fiction book and look through it. Can you find any or all of these features?</a:t>
            </a:r>
          </a:p>
        </p:txBody>
      </p:sp>
    </p:spTree>
    <p:extLst>
      <p:ext uri="{BB962C8B-B14F-4D97-AF65-F5344CB8AC3E}">
        <p14:creationId xmlns:p14="http://schemas.microsoft.com/office/powerpoint/2010/main" val="1237914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4B4F9-73B6-474F-A18D-6D04FA855F66}"/>
              </a:ext>
            </a:extLst>
          </p:cNvPr>
          <p:cNvSpPr>
            <a:spLocks noGrp="1"/>
          </p:cNvSpPr>
          <p:nvPr>
            <p:ph type="title"/>
          </p:nvPr>
        </p:nvSpPr>
        <p:spPr>
          <a:xfrm>
            <a:off x="3525129" y="438665"/>
            <a:ext cx="4971757" cy="1136918"/>
          </a:xfrm>
          <a:solidFill>
            <a:schemeClr val="accent2">
              <a:lumMod val="40000"/>
              <a:lumOff val="60000"/>
            </a:schemeClr>
          </a:solidFill>
          <a:ln>
            <a:solidFill>
              <a:schemeClr val="tx1"/>
            </a:solidFill>
          </a:ln>
        </p:spPr>
        <p:txBody>
          <a:bodyPr/>
          <a:lstStyle/>
          <a:p>
            <a:r>
              <a:rPr lang="en-GB" dirty="0">
                <a:latin typeface="+mn-lt"/>
              </a:rPr>
              <a:t>Paper or electronic?</a:t>
            </a:r>
          </a:p>
        </p:txBody>
      </p:sp>
      <p:pic>
        <p:nvPicPr>
          <p:cNvPr id="3074" name="Picture 2" descr="Image result for childrens paper back">
            <a:extLst>
              <a:ext uri="{FF2B5EF4-FFF2-40B4-BE49-F238E27FC236}">
                <a16:creationId xmlns:a16="http://schemas.microsoft.com/office/drawing/2014/main" id="{25BFFE6E-48DC-47AB-8AF8-05DA33EA64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532" y="2931207"/>
            <a:ext cx="2888791" cy="224570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Image result for ELECTRONIC BOOK">
            <a:extLst>
              <a:ext uri="{FF2B5EF4-FFF2-40B4-BE49-F238E27FC236}">
                <a16:creationId xmlns:a16="http://schemas.microsoft.com/office/drawing/2014/main" id="{D3F8B7DF-37D4-43E7-8442-742E9D0ED0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3833" y="2658645"/>
            <a:ext cx="2095500" cy="2790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4F338910-654A-42CF-A914-F714BE0A4E6F}"/>
              </a:ext>
            </a:extLst>
          </p:cNvPr>
          <p:cNvSpPr/>
          <p:nvPr/>
        </p:nvSpPr>
        <p:spPr>
          <a:xfrm>
            <a:off x="3921955" y="1834077"/>
            <a:ext cx="4178105" cy="474784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3200" b="1" u="sng" dirty="0">
                <a:solidFill>
                  <a:schemeClr val="tx1"/>
                </a:solidFill>
              </a:rPr>
              <a:t>Discussion</a:t>
            </a:r>
          </a:p>
          <a:p>
            <a:pPr algn="ctr"/>
            <a:r>
              <a:rPr lang="en-GB" sz="3200" dirty="0">
                <a:solidFill>
                  <a:schemeClr val="tx1"/>
                </a:solidFill>
              </a:rPr>
              <a:t>Most books are now available on electronic devices. What are the advantages and disadvantages of paper books and electronic ones?</a:t>
            </a:r>
          </a:p>
        </p:txBody>
      </p:sp>
    </p:spTree>
    <p:extLst>
      <p:ext uri="{BB962C8B-B14F-4D97-AF65-F5344CB8AC3E}">
        <p14:creationId xmlns:p14="http://schemas.microsoft.com/office/powerpoint/2010/main" val="24965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4F338910-654A-42CF-A914-F714BE0A4E6F}"/>
              </a:ext>
            </a:extLst>
          </p:cNvPr>
          <p:cNvSpPr/>
          <p:nvPr/>
        </p:nvSpPr>
        <p:spPr>
          <a:xfrm>
            <a:off x="998805" y="2020367"/>
            <a:ext cx="4360985" cy="406122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400" b="1" u="sng" dirty="0">
                <a:solidFill>
                  <a:schemeClr val="tx1"/>
                </a:solidFill>
              </a:rPr>
              <a:t>Discussing fiction</a:t>
            </a:r>
          </a:p>
          <a:p>
            <a:r>
              <a:rPr lang="en-GB" sz="2400" dirty="0">
                <a:solidFill>
                  <a:schemeClr val="tx1"/>
                </a:solidFill>
              </a:rPr>
              <a:t>Back up your opinion by referring to:</a:t>
            </a:r>
          </a:p>
          <a:p>
            <a:pPr marL="457200" indent="-457200">
              <a:buFont typeface="Wingdings" panose="05000000000000000000" pitchFamily="2" charset="2"/>
              <a:buChar char="q"/>
            </a:pPr>
            <a:r>
              <a:rPr lang="en-GB" sz="2400" dirty="0">
                <a:solidFill>
                  <a:schemeClr val="tx1"/>
                </a:solidFill>
              </a:rPr>
              <a:t>The plot.</a:t>
            </a:r>
          </a:p>
          <a:p>
            <a:pPr marL="457200" indent="-457200">
              <a:buFont typeface="Wingdings" panose="05000000000000000000" pitchFamily="2" charset="2"/>
              <a:buChar char="q"/>
            </a:pPr>
            <a:r>
              <a:rPr lang="en-GB" sz="2400" dirty="0">
                <a:solidFill>
                  <a:schemeClr val="tx1"/>
                </a:solidFill>
              </a:rPr>
              <a:t>The characters.</a:t>
            </a:r>
          </a:p>
          <a:p>
            <a:pPr marL="457200" indent="-457200">
              <a:buFont typeface="Wingdings" panose="05000000000000000000" pitchFamily="2" charset="2"/>
              <a:buChar char="q"/>
            </a:pPr>
            <a:r>
              <a:rPr lang="en-GB" sz="2400" dirty="0">
                <a:solidFill>
                  <a:schemeClr val="tx1"/>
                </a:solidFill>
              </a:rPr>
              <a:t>The settings.</a:t>
            </a:r>
          </a:p>
          <a:p>
            <a:pPr marL="457200" indent="-457200">
              <a:buFont typeface="Wingdings" panose="05000000000000000000" pitchFamily="2" charset="2"/>
              <a:buChar char="q"/>
            </a:pPr>
            <a:r>
              <a:rPr lang="en-GB" sz="2400" dirty="0">
                <a:solidFill>
                  <a:schemeClr val="tx1"/>
                </a:solidFill>
              </a:rPr>
              <a:t>How the author engaged you.</a:t>
            </a:r>
          </a:p>
        </p:txBody>
      </p:sp>
      <p:sp>
        <p:nvSpPr>
          <p:cNvPr id="4" name="Rectangle: Rounded Corners 3">
            <a:extLst>
              <a:ext uri="{FF2B5EF4-FFF2-40B4-BE49-F238E27FC236}">
                <a16:creationId xmlns:a16="http://schemas.microsoft.com/office/drawing/2014/main" id="{FDA1ADB7-8891-4749-BF5D-C585CF001064}"/>
              </a:ext>
            </a:extLst>
          </p:cNvPr>
          <p:cNvSpPr/>
          <p:nvPr/>
        </p:nvSpPr>
        <p:spPr>
          <a:xfrm>
            <a:off x="998806" y="253218"/>
            <a:ext cx="9790527" cy="137863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GB" sz="2800" dirty="0">
                <a:solidFill>
                  <a:schemeClr val="tx1"/>
                </a:solidFill>
              </a:rPr>
              <a:t>So, when we are discussing books and texts which we have read, it is important to give our opinions and back them up.</a:t>
            </a:r>
          </a:p>
        </p:txBody>
      </p:sp>
      <p:sp>
        <p:nvSpPr>
          <p:cNvPr id="7" name="Rectangle: Rounded Corners 6">
            <a:extLst>
              <a:ext uri="{FF2B5EF4-FFF2-40B4-BE49-F238E27FC236}">
                <a16:creationId xmlns:a16="http://schemas.microsoft.com/office/drawing/2014/main" id="{B68CDA27-370D-4A8A-B21E-8E8612BAC9E0}"/>
              </a:ext>
            </a:extLst>
          </p:cNvPr>
          <p:cNvSpPr/>
          <p:nvPr/>
        </p:nvSpPr>
        <p:spPr>
          <a:xfrm>
            <a:off x="5894069" y="1961925"/>
            <a:ext cx="4487594" cy="417810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400" b="1" u="sng" dirty="0">
                <a:solidFill>
                  <a:schemeClr val="tx1"/>
                </a:solidFill>
              </a:rPr>
              <a:t>Discussing non- fiction</a:t>
            </a:r>
          </a:p>
          <a:p>
            <a:r>
              <a:rPr lang="en-GB" sz="2400" dirty="0">
                <a:solidFill>
                  <a:schemeClr val="tx1"/>
                </a:solidFill>
              </a:rPr>
              <a:t>Back up your opinion by referring to features such as:</a:t>
            </a:r>
          </a:p>
          <a:p>
            <a:pPr marL="457200" indent="-457200">
              <a:buFont typeface="Wingdings" panose="05000000000000000000" pitchFamily="2" charset="2"/>
              <a:buChar char="q"/>
            </a:pPr>
            <a:r>
              <a:rPr lang="en-GB" sz="2400" dirty="0">
                <a:solidFill>
                  <a:schemeClr val="tx1"/>
                </a:solidFill>
              </a:rPr>
              <a:t>Contents, index and glossary.</a:t>
            </a:r>
          </a:p>
          <a:p>
            <a:pPr marL="457200" indent="-457200">
              <a:buFont typeface="Wingdings" panose="05000000000000000000" pitchFamily="2" charset="2"/>
              <a:buChar char="q"/>
            </a:pPr>
            <a:r>
              <a:rPr lang="en-GB" sz="2400" dirty="0">
                <a:solidFill>
                  <a:schemeClr val="tx1"/>
                </a:solidFill>
              </a:rPr>
              <a:t>The balance of text and pictures.</a:t>
            </a:r>
          </a:p>
          <a:p>
            <a:pPr marL="457200" indent="-457200">
              <a:buFont typeface="Wingdings" panose="05000000000000000000" pitchFamily="2" charset="2"/>
              <a:buChar char="q"/>
            </a:pPr>
            <a:r>
              <a:rPr lang="en-GB" sz="2400" dirty="0">
                <a:solidFill>
                  <a:schemeClr val="tx1"/>
                </a:solidFill>
              </a:rPr>
              <a:t>How interesting the information is.</a:t>
            </a:r>
          </a:p>
          <a:p>
            <a:pPr marL="457200" indent="-457200">
              <a:buFont typeface="Wingdings" panose="05000000000000000000" pitchFamily="2" charset="2"/>
              <a:buChar char="q"/>
            </a:pPr>
            <a:r>
              <a:rPr lang="en-GB" sz="2400" dirty="0">
                <a:solidFill>
                  <a:schemeClr val="tx1"/>
                </a:solidFill>
              </a:rPr>
              <a:t>How easy it is to find the information.</a:t>
            </a:r>
          </a:p>
        </p:txBody>
      </p:sp>
    </p:spTree>
    <p:extLst>
      <p:ext uri="{BB962C8B-B14F-4D97-AF65-F5344CB8AC3E}">
        <p14:creationId xmlns:p14="http://schemas.microsoft.com/office/powerpoint/2010/main" val="1256002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solidFill>
            <a:schemeClr val="accent5">
              <a:lumMod val="20000"/>
              <a:lumOff val="80000"/>
            </a:schemeClr>
          </a:solidFill>
          <a:ln>
            <a:solidFill>
              <a:schemeClr val="accent1">
                <a:lumMod val="75000"/>
              </a:schemeClr>
            </a:solidFill>
          </a:ln>
        </p:spPr>
        <p:txBody>
          <a:bodyPr>
            <a:normAutofit/>
          </a:bodyPr>
          <a:lstStyle/>
          <a:p>
            <a:pPr>
              <a:buFont typeface="Wingdings" panose="05000000000000000000" pitchFamily="2" charset="2"/>
              <a:buChar char="q"/>
            </a:pPr>
            <a:r>
              <a:rPr lang="en-GB" dirty="0"/>
              <a:t>This therapy provides pupils with the vocabulary with which to discuss what they have read.</a:t>
            </a:r>
          </a:p>
          <a:p>
            <a:pPr>
              <a:buFont typeface="Wingdings" panose="05000000000000000000" pitchFamily="2" charset="2"/>
              <a:buChar char="q"/>
            </a:pPr>
            <a:r>
              <a:rPr lang="en-GB" dirty="0"/>
              <a:t>It begins with the discussion of narrative texts. Examples of sentence stems are provided to give pupils some structure to their discussion.</a:t>
            </a:r>
          </a:p>
          <a:p>
            <a:pPr>
              <a:buFont typeface="Wingdings" panose="05000000000000000000" pitchFamily="2" charset="2"/>
              <a:buChar char="q"/>
            </a:pPr>
            <a:r>
              <a:rPr lang="en-GB" dirty="0"/>
              <a:t>This is followed by a focus on non-fiction texts and their associated features. By familiarising themselves with these features, pupils have the vocabulary and a focus for the discussion.</a:t>
            </a:r>
          </a:p>
          <a:p>
            <a:pPr>
              <a:buFont typeface="Wingdings" panose="05000000000000000000" pitchFamily="2" charset="2"/>
              <a:buChar char="q"/>
            </a:pPr>
            <a:r>
              <a:rPr lang="en-GB" dirty="0"/>
              <a:t>Throughout the therapy, example discussions and comments are given and pupils have the opportunity to practise discussing texts.</a:t>
            </a:r>
          </a:p>
        </p:txBody>
      </p:sp>
    </p:spTree>
    <p:extLst>
      <p:ext uri="{BB962C8B-B14F-4D97-AF65-F5344CB8AC3E}">
        <p14:creationId xmlns:p14="http://schemas.microsoft.com/office/powerpoint/2010/main" val="452468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0" y="286367"/>
            <a:ext cx="1195323" cy="1195323"/>
          </a:xfrm>
          <a:prstGeom prst="rect">
            <a:avLst/>
          </a:prstGeom>
        </p:spPr>
      </p:pic>
      <p:sp>
        <p:nvSpPr>
          <p:cNvPr id="6" name="TextBox 5"/>
          <p:cNvSpPr txBox="1"/>
          <p:nvPr/>
        </p:nvSpPr>
        <p:spPr>
          <a:xfrm>
            <a:off x="2681964" y="530085"/>
            <a:ext cx="6669741" cy="707886"/>
          </a:xfrm>
          <a:prstGeom prst="rect">
            <a:avLst/>
          </a:prstGeom>
          <a:solidFill>
            <a:schemeClr val="accent2">
              <a:lumMod val="40000"/>
              <a:lumOff val="60000"/>
            </a:schemeClr>
          </a:solidFill>
          <a:ln>
            <a:solidFill>
              <a:schemeClr val="tx1"/>
            </a:solidFill>
          </a:ln>
        </p:spPr>
        <p:txBody>
          <a:bodyPr wrap="square" rtlCol="0">
            <a:spAutoFit/>
          </a:bodyPr>
          <a:lstStyle/>
          <a:p>
            <a:pPr algn="ctr"/>
            <a:r>
              <a:rPr lang="en-US" sz="4000" dirty="0"/>
              <a:t>Teachers’ Notes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459" y="162414"/>
            <a:ext cx="1004316" cy="1443228"/>
          </a:xfrm>
          <a:prstGeom prst="rect">
            <a:avLst/>
          </a:prstGeom>
        </p:spPr>
      </p:pic>
      <p:sp>
        <p:nvSpPr>
          <p:cNvPr id="3" name="Content Placeholder 2">
            <a:extLst>
              <a:ext uri="{FF2B5EF4-FFF2-40B4-BE49-F238E27FC236}">
                <a16:creationId xmlns:a16="http://schemas.microsoft.com/office/drawing/2014/main" id="{894B3F14-5C65-4BA3-8C48-C5E9B72BC962}"/>
              </a:ext>
            </a:extLst>
          </p:cNvPr>
          <p:cNvSpPr>
            <a:spLocks noGrp="1"/>
          </p:cNvSpPr>
          <p:nvPr>
            <p:ph idx="1"/>
          </p:nvPr>
        </p:nvSpPr>
        <p:spPr>
          <a:xfrm>
            <a:off x="1399700" y="1630601"/>
            <a:ext cx="9234268" cy="3365353"/>
          </a:xfrm>
          <a:solidFill>
            <a:schemeClr val="bg1"/>
          </a:solidFill>
          <a:ln>
            <a:solidFill>
              <a:schemeClr val="accent1">
                <a:lumMod val="75000"/>
              </a:schemeClr>
            </a:solidFill>
          </a:ln>
        </p:spPr>
        <p:txBody>
          <a:bodyPr>
            <a:normAutofit/>
          </a:bodyPr>
          <a:lstStyle/>
          <a:p>
            <a:pPr marL="0" indent="0">
              <a:buNone/>
            </a:pPr>
            <a:endParaRPr lang="en-GB" dirty="0"/>
          </a:p>
          <a:p>
            <a:pPr marL="0" indent="0">
              <a:buNone/>
            </a:pPr>
            <a:endParaRPr lang="en-GB" dirty="0"/>
          </a:p>
          <a:p>
            <a:pPr marL="0" indent="0">
              <a:buNone/>
            </a:pPr>
            <a:endParaRPr lang="en-GB" dirty="0"/>
          </a:p>
          <a:p>
            <a:pPr marL="0" indent="0">
              <a:buNone/>
            </a:pPr>
            <a:r>
              <a:rPr lang="en-GB" dirty="0"/>
              <a:t>For the second part of this therapy, pupils will need access to a range of age-appropriate non-fiction books.</a:t>
            </a:r>
          </a:p>
        </p:txBody>
      </p:sp>
      <p:sp>
        <p:nvSpPr>
          <p:cNvPr id="2" name="Star: 5 Points 1">
            <a:extLst>
              <a:ext uri="{FF2B5EF4-FFF2-40B4-BE49-F238E27FC236}">
                <a16:creationId xmlns:a16="http://schemas.microsoft.com/office/drawing/2014/main" id="{A626FDD5-8FAD-4867-8AF7-AE0165D45E0B}"/>
              </a:ext>
            </a:extLst>
          </p:cNvPr>
          <p:cNvSpPr/>
          <p:nvPr/>
        </p:nvSpPr>
        <p:spPr>
          <a:xfrm>
            <a:off x="1572908" y="1794832"/>
            <a:ext cx="1109056" cy="1046841"/>
          </a:xfrm>
          <a:prstGeom prst="star5">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en-GB" sz="2000" dirty="0">
              <a:solidFill>
                <a:schemeClr val="tx1"/>
              </a:solidFill>
            </a:endParaRPr>
          </a:p>
        </p:txBody>
      </p:sp>
    </p:spTree>
    <p:extLst>
      <p:ext uri="{BB962C8B-B14F-4D97-AF65-F5344CB8AC3E}">
        <p14:creationId xmlns:p14="http://schemas.microsoft.com/office/powerpoint/2010/main" val="52318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3516923" y="323556"/>
            <a:ext cx="5721448" cy="844062"/>
          </a:xfrm>
          <a:solidFill>
            <a:schemeClr val="accent2">
              <a:lumMod val="40000"/>
              <a:lumOff val="60000"/>
            </a:schemeClr>
          </a:solidFill>
          <a:ln>
            <a:solidFill>
              <a:schemeClr val="accent1"/>
            </a:solidFill>
          </a:ln>
        </p:spPr>
        <p:txBody>
          <a:bodyPr>
            <a:normAutofit/>
          </a:bodyPr>
          <a:lstStyle/>
          <a:p>
            <a:pPr algn="ctr"/>
            <a:r>
              <a:rPr lang="en-GB" sz="3200" dirty="0">
                <a:latin typeface="+mn-lt"/>
              </a:rPr>
              <a:t>What types of story are there?</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4239649" y="1519388"/>
            <a:ext cx="4275993" cy="21827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tx1"/>
                </a:solidFill>
              </a:rPr>
              <a:t>Discussion</a:t>
            </a:r>
          </a:p>
          <a:p>
            <a:pPr algn="ctr"/>
            <a:r>
              <a:rPr lang="en-GB" sz="2800" dirty="0">
                <a:solidFill>
                  <a:schemeClr val="tx1"/>
                </a:solidFill>
              </a:rPr>
              <a:t>How many types of story do you know?</a:t>
            </a:r>
          </a:p>
        </p:txBody>
      </p:sp>
      <p:sp>
        <p:nvSpPr>
          <p:cNvPr id="11" name="Rectangle: Rounded Corners 10">
            <a:extLst>
              <a:ext uri="{FF2B5EF4-FFF2-40B4-BE49-F238E27FC236}">
                <a16:creationId xmlns:a16="http://schemas.microsoft.com/office/drawing/2014/main" id="{6442D0F1-B727-427A-943C-548A52222CD1}"/>
              </a:ext>
            </a:extLst>
          </p:cNvPr>
          <p:cNvSpPr/>
          <p:nvPr/>
        </p:nvSpPr>
        <p:spPr>
          <a:xfrm>
            <a:off x="4239650" y="4053944"/>
            <a:ext cx="4275993" cy="21827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What are the typical features of these story types?</a:t>
            </a:r>
          </a:p>
        </p:txBody>
      </p:sp>
    </p:spTree>
    <p:extLst>
      <p:ext uri="{BB962C8B-B14F-4D97-AF65-F5344CB8AC3E}">
        <p14:creationId xmlns:p14="http://schemas.microsoft.com/office/powerpoint/2010/main" val="1311981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5663E7-7757-4478-A215-721DD2D8956E}"/>
              </a:ext>
            </a:extLst>
          </p:cNvPr>
          <p:cNvSpPr/>
          <p:nvPr/>
        </p:nvSpPr>
        <p:spPr>
          <a:xfrm>
            <a:off x="2711624" y="170453"/>
            <a:ext cx="6840760" cy="648743"/>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How did you do?</a:t>
            </a:r>
          </a:p>
        </p:txBody>
      </p:sp>
      <p:sp>
        <p:nvSpPr>
          <p:cNvPr id="3" name="Rectangle 2">
            <a:extLst>
              <a:ext uri="{FF2B5EF4-FFF2-40B4-BE49-F238E27FC236}">
                <a16:creationId xmlns:a16="http://schemas.microsoft.com/office/drawing/2014/main" id="{B0FF4580-0933-40C5-A918-F7C466231227}"/>
              </a:ext>
            </a:extLst>
          </p:cNvPr>
          <p:cNvSpPr/>
          <p:nvPr/>
        </p:nvSpPr>
        <p:spPr>
          <a:xfrm>
            <a:off x="2552335" y="1557128"/>
            <a:ext cx="2376264" cy="93610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ct val="0"/>
              </a:spcBef>
              <a:buFontTx/>
              <a:buNone/>
            </a:pPr>
            <a:r>
              <a:rPr lang="en-GB" altLang="en-US" sz="2800" dirty="0">
                <a:solidFill>
                  <a:schemeClr val="tx1"/>
                </a:solidFill>
              </a:rPr>
              <a:t>Science Fiction</a:t>
            </a:r>
          </a:p>
        </p:txBody>
      </p:sp>
      <p:sp>
        <p:nvSpPr>
          <p:cNvPr id="7" name="Rectangle 6">
            <a:extLst>
              <a:ext uri="{FF2B5EF4-FFF2-40B4-BE49-F238E27FC236}">
                <a16:creationId xmlns:a16="http://schemas.microsoft.com/office/drawing/2014/main" id="{FCC8BDFA-B400-4F31-89CF-4842E74C7862}"/>
              </a:ext>
            </a:extLst>
          </p:cNvPr>
          <p:cNvSpPr/>
          <p:nvPr/>
        </p:nvSpPr>
        <p:spPr>
          <a:xfrm>
            <a:off x="2609194" y="3411923"/>
            <a:ext cx="2262546" cy="93610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GB" altLang="en-US" sz="2800" dirty="0">
                <a:solidFill>
                  <a:schemeClr val="tx1"/>
                </a:solidFill>
              </a:rPr>
              <a:t>Fables</a:t>
            </a:r>
          </a:p>
        </p:txBody>
      </p:sp>
      <p:sp>
        <p:nvSpPr>
          <p:cNvPr id="8" name="Rectangle 7">
            <a:extLst>
              <a:ext uri="{FF2B5EF4-FFF2-40B4-BE49-F238E27FC236}">
                <a16:creationId xmlns:a16="http://schemas.microsoft.com/office/drawing/2014/main" id="{C4FADDF0-639F-444C-9527-DF9385B920B7}"/>
              </a:ext>
            </a:extLst>
          </p:cNvPr>
          <p:cNvSpPr/>
          <p:nvPr/>
        </p:nvSpPr>
        <p:spPr>
          <a:xfrm>
            <a:off x="5663952" y="1269096"/>
            <a:ext cx="4104456" cy="151216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ct val="0"/>
              </a:spcBef>
              <a:buFont typeface="Arial" panose="020B0604020202020204" pitchFamily="34" charset="0"/>
              <a:buChar char="•"/>
            </a:pPr>
            <a:r>
              <a:rPr lang="en-GB" altLang="en-US" sz="2000" dirty="0">
                <a:solidFill>
                  <a:schemeClr val="tx1"/>
                </a:solidFill>
              </a:rPr>
              <a:t>Setting can be on another planet</a:t>
            </a:r>
          </a:p>
          <a:p>
            <a:pPr marL="285750" indent="-285750">
              <a:spcBef>
                <a:spcPct val="0"/>
              </a:spcBef>
              <a:buFont typeface="Arial" panose="020B0604020202020204" pitchFamily="34" charset="0"/>
              <a:buChar char="•"/>
            </a:pPr>
            <a:r>
              <a:rPr lang="en-GB" altLang="en-US" sz="2000" dirty="0">
                <a:solidFill>
                  <a:schemeClr val="tx1"/>
                </a:solidFill>
              </a:rPr>
              <a:t>Characters can be robots or aliens</a:t>
            </a:r>
          </a:p>
          <a:p>
            <a:pPr marL="285750" indent="-285750">
              <a:spcBef>
                <a:spcPct val="0"/>
              </a:spcBef>
              <a:buFont typeface="Arial" panose="020B0604020202020204" pitchFamily="34" charset="0"/>
              <a:buChar char="•"/>
            </a:pPr>
            <a:r>
              <a:rPr lang="en-GB" altLang="en-US" sz="2000" dirty="0">
                <a:solidFill>
                  <a:schemeClr val="tx1"/>
                </a:solidFill>
              </a:rPr>
              <a:t>Heroes and villains in adventures</a:t>
            </a:r>
          </a:p>
          <a:p>
            <a:pPr marL="285750" indent="-285750">
              <a:spcBef>
                <a:spcPct val="0"/>
              </a:spcBef>
              <a:buFont typeface="Arial" panose="020B0604020202020204" pitchFamily="34" charset="0"/>
              <a:buChar char="•"/>
            </a:pPr>
            <a:r>
              <a:rPr lang="en-GB" altLang="en-US" sz="2000" dirty="0">
                <a:solidFill>
                  <a:schemeClr val="tx1"/>
                </a:solidFill>
              </a:rPr>
              <a:t>Time slips or set in the future</a:t>
            </a:r>
          </a:p>
          <a:p>
            <a:pPr marL="285750" indent="-285750">
              <a:spcBef>
                <a:spcPct val="0"/>
              </a:spcBef>
              <a:buFont typeface="Arial" panose="020B0604020202020204" pitchFamily="34" charset="0"/>
              <a:buChar char="•"/>
            </a:pPr>
            <a:r>
              <a:rPr lang="en-GB" altLang="en-US" sz="2000" dirty="0">
                <a:solidFill>
                  <a:schemeClr val="tx1"/>
                </a:solidFill>
              </a:rPr>
              <a:t>e.g. Back to the Future</a:t>
            </a:r>
          </a:p>
        </p:txBody>
      </p:sp>
      <p:sp>
        <p:nvSpPr>
          <p:cNvPr id="11" name="Rectangle 10">
            <a:extLst>
              <a:ext uri="{FF2B5EF4-FFF2-40B4-BE49-F238E27FC236}">
                <a16:creationId xmlns:a16="http://schemas.microsoft.com/office/drawing/2014/main" id="{F264FD62-446F-4021-BDCD-21C93D2B5FC9}"/>
              </a:ext>
            </a:extLst>
          </p:cNvPr>
          <p:cNvSpPr/>
          <p:nvPr/>
        </p:nvSpPr>
        <p:spPr>
          <a:xfrm>
            <a:off x="5673026" y="3123891"/>
            <a:ext cx="4104456" cy="151216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ct val="0"/>
              </a:spcBef>
              <a:buFont typeface="Arial" panose="020B0604020202020204" pitchFamily="34" charset="0"/>
              <a:buChar char="•"/>
            </a:pPr>
            <a:r>
              <a:rPr lang="en-GB" altLang="en-US" sz="2000" dirty="0">
                <a:solidFill>
                  <a:schemeClr val="tx1"/>
                </a:solidFill>
              </a:rPr>
              <a:t>Usually very short</a:t>
            </a:r>
          </a:p>
          <a:p>
            <a:pPr marL="285750" indent="-285750">
              <a:spcBef>
                <a:spcPct val="0"/>
              </a:spcBef>
              <a:buFont typeface="Arial" panose="020B0604020202020204" pitchFamily="34" charset="0"/>
              <a:buChar char="•"/>
            </a:pPr>
            <a:r>
              <a:rPr lang="en-GB" altLang="en-US" sz="2000" dirty="0">
                <a:solidFill>
                  <a:schemeClr val="tx1"/>
                </a:solidFill>
              </a:rPr>
              <a:t>Often uses animal characters</a:t>
            </a:r>
          </a:p>
          <a:p>
            <a:pPr marL="285750" indent="-285750">
              <a:spcBef>
                <a:spcPct val="0"/>
              </a:spcBef>
              <a:buFont typeface="Arial" panose="020B0604020202020204" pitchFamily="34" charset="0"/>
              <a:buChar char="•"/>
            </a:pPr>
            <a:r>
              <a:rPr lang="en-GB" altLang="en-US" sz="2000" dirty="0">
                <a:solidFill>
                  <a:schemeClr val="tx1"/>
                </a:solidFill>
              </a:rPr>
              <a:t>Formal language and proverbs</a:t>
            </a:r>
          </a:p>
          <a:p>
            <a:pPr marL="285750" indent="-285750">
              <a:spcBef>
                <a:spcPct val="0"/>
              </a:spcBef>
              <a:buFont typeface="Arial" panose="020B0604020202020204" pitchFamily="34" charset="0"/>
              <a:buChar char="•"/>
            </a:pPr>
            <a:r>
              <a:rPr lang="en-GB" altLang="en-US" sz="2000" dirty="0">
                <a:solidFill>
                  <a:schemeClr val="tx1"/>
                </a:solidFill>
              </a:rPr>
              <a:t>Lessons to be learnt</a:t>
            </a:r>
          </a:p>
          <a:p>
            <a:pPr marL="285750" indent="-285750">
              <a:spcBef>
                <a:spcPct val="0"/>
              </a:spcBef>
              <a:buFont typeface="Arial" panose="020B0604020202020204" pitchFamily="34" charset="0"/>
              <a:buChar char="•"/>
            </a:pPr>
            <a:r>
              <a:rPr lang="en-GB" altLang="en-US" sz="2000" dirty="0">
                <a:solidFill>
                  <a:schemeClr val="tx1"/>
                </a:solidFill>
              </a:rPr>
              <a:t>e.g. The fables of Aesop</a:t>
            </a:r>
          </a:p>
        </p:txBody>
      </p:sp>
      <p:sp>
        <p:nvSpPr>
          <p:cNvPr id="12" name="Rectangle 11">
            <a:extLst>
              <a:ext uri="{FF2B5EF4-FFF2-40B4-BE49-F238E27FC236}">
                <a16:creationId xmlns:a16="http://schemas.microsoft.com/office/drawing/2014/main" id="{7F0270BB-CC01-450B-9095-C5A58FABA30F}"/>
              </a:ext>
            </a:extLst>
          </p:cNvPr>
          <p:cNvSpPr/>
          <p:nvPr/>
        </p:nvSpPr>
        <p:spPr>
          <a:xfrm>
            <a:off x="2540401" y="5229200"/>
            <a:ext cx="2376264" cy="93610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GB" altLang="en-US" sz="2800" dirty="0">
                <a:solidFill>
                  <a:schemeClr val="tx1"/>
                </a:solidFill>
              </a:rPr>
              <a:t>Horror Stories</a:t>
            </a:r>
          </a:p>
        </p:txBody>
      </p:sp>
      <p:sp>
        <p:nvSpPr>
          <p:cNvPr id="13" name="Rectangle 12">
            <a:extLst>
              <a:ext uri="{FF2B5EF4-FFF2-40B4-BE49-F238E27FC236}">
                <a16:creationId xmlns:a16="http://schemas.microsoft.com/office/drawing/2014/main" id="{A57EB457-1DCF-4CA9-AF4E-A394B6A51A74}"/>
              </a:ext>
            </a:extLst>
          </p:cNvPr>
          <p:cNvSpPr/>
          <p:nvPr/>
        </p:nvSpPr>
        <p:spPr>
          <a:xfrm>
            <a:off x="5673026" y="5024831"/>
            <a:ext cx="4104456" cy="151216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Bef>
                <a:spcPct val="0"/>
              </a:spcBef>
              <a:buFont typeface="Arial" panose="020B0604020202020204" pitchFamily="34" charset="0"/>
              <a:buChar char="•"/>
            </a:pPr>
            <a:r>
              <a:rPr lang="en-GB" altLang="en-US" sz="2000" dirty="0">
                <a:solidFill>
                  <a:schemeClr val="tx1"/>
                </a:solidFill>
              </a:rPr>
              <a:t>Frightening storylines</a:t>
            </a:r>
          </a:p>
          <a:p>
            <a:pPr marL="285750" indent="-285750">
              <a:spcBef>
                <a:spcPct val="0"/>
              </a:spcBef>
              <a:buFont typeface="Arial" panose="020B0604020202020204" pitchFamily="34" charset="0"/>
              <a:buChar char="•"/>
            </a:pPr>
            <a:r>
              <a:rPr lang="en-GB" altLang="en-US" sz="2000" dirty="0">
                <a:solidFill>
                  <a:schemeClr val="tx1"/>
                </a:solidFill>
              </a:rPr>
              <a:t>Often about ghosts, spirits etc.</a:t>
            </a:r>
          </a:p>
          <a:p>
            <a:pPr marL="285750" indent="-285750">
              <a:spcBef>
                <a:spcPct val="0"/>
              </a:spcBef>
              <a:buFont typeface="Arial" panose="020B0604020202020204" pitchFamily="34" charset="0"/>
              <a:buChar char="•"/>
            </a:pPr>
            <a:r>
              <a:rPr lang="en-GB" altLang="en-US" sz="2000" dirty="0">
                <a:solidFill>
                  <a:schemeClr val="tx1"/>
                </a:solidFill>
              </a:rPr>
              <a:t>Good overcomes evil</a:t>
            </a:r>
          </a:p>
          <a:p>
            <a:pPr marL="285750" indent="-285750">
              <a:spcBef>
                <a:spcPct val="0"/>
              </a:spcBef>
              <a:buFont typeface="Arial" panose="020B0604020202020204" pitchFamily="34" charset="0"/>
              <a:buChar char="•"/>
            </a:pPr>
            <a:r>
              <a:rPr lang="en-GB" altLang="en-US" sz="2000" dirty="0">
                <a:solidFill>
                  <a:schemeClr val="tx1"/>
                </a:solidFill>
              </a:rPr>
              <a:t>Settings can be dark, dingy places</a:t>
            </a:r>
          </a:p>
          <a:p>
            <a:pPr marL="285750" indent="-285750">
              <a:spcBef>
                <a:spcPct val="0"/>
              </a:spcBef>
              <a:buFont typeface="Arial" panose="020B0604020202020204" pitchFamily="34" charset="0"/>
              <a:buChar char="•"/>
            </a:pPr>
            <a:r>
              <a:rPr lang="en-GB" altLang="en-US" sz="2000" dirty="0">
                <a:solidFill>
                  <a:schemeClr val="tx1"/>
                </a:solidFill>
              </a:rPr>
              <a:t>e.g. Zombie Kid</a:t>
            </a:r>
          </a:p>
        </p:txBody>
      </p:sp>
    </p:spTree>
    <p:extLst>
      <p:ext uri="{BB962C8B-B14F-4D97-AF65-F5344CB8AC3E}">
        <p14:creationId xmlns:p14="http://schemas.microsoft.com/office/powerpoint/2010/main" val="848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25663E7-7757-4478-A215-721DD2D8956E}"/>
              </a:ext>
            </a:extLst>
          </p:cNvPr>
          <p:cNvSpPr/>
          <p:nvPr/>
        </p:nvSpPr>
        <p:spPr>
          <a:xfrm>
            <a:off x="2711624" y="170453"/>
            <a:ext cx="6840760" cy="648743"/>
          </a:xfrm>
          <a:prstGeom prst="round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How did you do?</a:t>
            </a:r>
          </a:p>
        </p:txBody>
      </p:sp>
      <p:sp>
        <p:nvSpPr>
          <p:cNvPr id="8" name="Rectangle 7">
            <a:extLst>
              <a:ext uri="{FF2B5EF4-FFF2-40B4-BE49-F238E27FC236}">
                <a16:creationId xmlns:a16="http://schemas.microsoft.com/office/drawing/2014/main" id="{C4FADDF0-639F-444C-9527-DF9385B920B7}"/>
              </a:ext>
            </a:extLst>
          </p:cNvPr>
          <p:cNvSpPr/>
          <p:nvPr/>
        </p:nvSpPr>
        <p:spPr>
          <a:xfrm>
            <a:off x="5673026" y="1269096"/>
            <a:ext cx="4671446" cy="151216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2000" dirty="0">
                <a:solidFill>
                  <a:schemeClr val="tx1"/>
                </a:solidFill>
                <a:cs typeface="Arial" panose="020B0604020202020204" pitchFamily="34" charset="0"/>
              </a:rPr>
              <a:t>Good overcomes evil</a:t>
            </a:r>
          </a:p>
          <a:p>
            <a:pPr marL="285750" indent="-285750">
              <a:buFont typeface="Arial" panose="020B0604020202020204" pitchFamily="34" charset="0"/>
              <a:buChar char="•"/>
              <a:defRPr/>
            </a:pPr>
            <a:r>
              <a:rPr lang="en-GB" sz="2000" dirty="0">
                <a:solidFill>
                  <a:schemeClr val="tx1"/>
                </a:solidFill>
                <a:cs typeface="Arial" panose="020B0604020202020204" pitchFamily="34" charset="0"/>
              </a:rPr>
              <a:t>Legends can be based on a true story</a:t>
            </a:r>
          </a:p>
          <a:p>
            <a:pPr marL="285750" indent="-285750">
              <a:buFont typeface="Arial" panose="020B0604020202020204" pitchFamily="34" charset="0"/>
              <a:buChar char="•"/>
              <a:defRPr/>
            </a:pPr>
            <a:r>
              <a:rPr lang="en-GB" sz="2000" dirty="0">
                <a:solidFill>
                  <a:schemeClr val="tx1"/>
                </a:solidFill>
                <a:cs typeface="Arial" panose="020B0604020202020204" pitchFamily="34" charset="0"/>
              </a:rPr>
              <a:t>Stories about creation of earth, fire etc.</a:t>
            </a:r>
          </a:p>
          <a:p>
            <a:pPr marL="285750" indent="-285750">
              <a:buFont typeface="Arial" panose="020B0604020202020204" pitchFamily="34" charset="0"/>
              <a:buChar char="•"/>
              <a:defRPr/>
            </a:pPr>
            <a:r>
              <a:rPr lang="en-GB" sz="2000" dirty="0">
                <a:solidFill>
                  <a:schemeClr val="tx1"/>
                </a:solidFill>
                <a:cs typeface="Arial" panose="020B0604020202020204" pitchFamily="34" charset="0"/>
              </a:rPr>
              <a:t>Often involves Gods and heroes</a:t>
            </a:r>
          </a:p>
          <a:p>
            <a:pPr marL="285750" indent="-285750">
              <a:buFont typeface="Arial" panose="020B0604020202020204" pitchFamily="34" charset="0"/>
              <a:buChar char="•"/>
              <a:defRPr/>
            </a:pPr>
            <a:r>
              <a:rPr lang="en-GB" sz="2000" dirty="0">
                <a:solidFill>
                  <a:schemeClr val="tx1"/>
                </a:solidFill>
                <a:cs typeface="Arial" panose="020B0604020202020204" pitchFamily="34" charset="0"/>
              </a:rPr>
              <a:t>e.g. Beowulf</a:t>
            </a:r>
          </a:p>
        </p:txBody>
      </p:sp>
      <p:sp>
        <p:nvSpPr>
          <p:cNvPr id="11" name="Rectangle 10">
            <a:extLst>
              <a:ext uri="{FF2B5EF4-FFF2-40B4-BE49-F238E27FC236}">
                <a16:creationId xmlns:a16="http://schemas.microsoft.com/office/drawing/2014/main" id="{F264FD62-446F-4021-BDCD-21C93D2B5FC9}"/>
              </a:ext>
            </a:extLst>
          </p:cNvPr>
          <p:cNvSpPr/>
          <p:nvPr/>
        </p:nvSpPr>
        <p:spPr>
          <a:xfrm>
            <a:off x="5687340" y="3140968"/>
            <a:ext cx="4671446" cy="1512168"/>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ct val="0"/>
              </a:spcBef>
              <a:buFont typeface="Arial" panose="020B0604020202020204" pitchFamily="34" charset="0"/>
              <a:buChar char="•"/>
            </a:pPr>
            <a:r>
              <a:rPr lang="en-GB" altLang="en-US" sz="2000" dirty="0">
                <a:solidFill>
                  <a:schemeClr val="tx1"/>
                </a:solidFill>
              </a:rPr>
              <a:t>Evil and villains are overcome</a:t>
            </a:r>
          </a:p>
          <a:p>
            <a:pPr marL="342900" indent="-342900">
              <a:spcBef>
                <a:spcPct val="0"/>
              </a:spcBef>
              <a:buFont typeface="Arial" panose="020B0604020202020204" pitchFamily="34" charset="0"/>
              <a:buChar char="•"/>
            </a:pPr>
            <a:r>
              <a:rPr lang="en-GB" altLang="en-US" sz="2000" dirty="0">
                <a:solidFill>
                  <a:schemeClr val="tx1"/>
                </a:solidFill>
              </a:rPr>
              <a:t>Friendships and teamwork</a:t>
            </a:r>
          </a:p>
          <a:p>
            <a:pPr marL="342900" indent="-342900">
              <a:spcBef>
                <a:spcPct val="0"/>
              </a:spcBef>
              <a:buFont typeface="Arial" panose="020B0604020202020204" pitchFamily="34" charset="0"/>
              <a:buChar char="•"/>
            </a:pPr>
            <a:r>
              <a:rPr lang="en-GB" altLang="en-US" sz="2000" dirty="0">
                <a:solidFill>
                  <a:schemeClr val="tx1"/>
                </a:solidFill>
              </a:rPr>
              <a:t>Solving a problem, finding the truth</a:t>
            </a:r>
          </a:p>
          <a:p>
            <a:pPr marL="342900" indent="-342900">
              <a:spcBef>
                <a:spcPct val="0"/>
              </a:spcBef>
              <a:buFont typeface="Arial" panose="020B0604020202020204" pitchFamily="34" charset="0"/>
              <a:buChar char="•"/>
            </a:pPr>
            <a:r>
              <a:rPr lang="en-GB" altLang="en-US" sz="2000" dirty="0">
                <a:solidFill>
                  <a:schemeClr val="tx1"/>
                </a:solidFill>
              </a:rPr>
              <a:t>e.g. Treasure Island</a:t>
            </a:r>
          </a:p>
        </p:txBody>
      </p:sp>
      <p:sp>
        <p:nvSpPr>
          <p:cNvPr id="13" name="Rectangle 12">
            <a:extLst>
              <a:ext uri="{FF2B5EF4-FFF2-40B4-BE49-F238E27FC236}">
                <a16:creationId xmlns:a16="http://schemas.microsoft.com/office/drawing/2014/main" id="{A57EB457-1DCF-4CA9-AF4E-A394B6A51A74}"/>
              </a:ext>
            </a:extLst>
          </p:cNvPr>
          <p:cNvSpPr/>
          <p:nvPr/>
        </p:nvSpPr>
        <p:spPr>
          <a:xfrm>
            <a:off x="5642756" y="5012840"/>
            <a:ext cx="4671446" cy="1656520"/>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defRPr/>
            </a:pPr>
            <a:r>
              <a:rPr lang="en-GB" sz="2000" dirty="0">
                <a:solidFill>
                  <a:schemeClr val="tx1"/>
                </a:solidFill>
                <a:cs typeface="Arial" panose="020B0604020202020204" pitchFamily="34" charset="0"/>
              </a:rPr>
              <a:t>Set in the past</a:t>
            </a:r>
          </a:p>
          <a:p>
            <a:pPr marL="285750" indent="-285750">
              <a:buFont typeface="Arial" panose="020B0604020202020204" pitchFamily="34" charset="0"/>
              <a:buChar char="•"/>
              <a:defRPr/>
            </a:pPr>
            <a:r>
              <a:rPr lang="en-GB" sz="2000" dirty="0">
                <a:solidFill>
                  <a:schemeClr val="tx1"/>
                </a:solidFill>
                <a:cs typeface="Arial" panose="020B0604020202020204" pitchFamily="34" charset="0"/>
              </a:rPr>
              <a:t>Old-fashioned language</a:t>
            </a:r>
          </a:p>
          <a:p>
            <a:pPr marL="285750" indent="-285750">
              <a:buFont typeface="Arial" panose="020B0604020202020204" pitchFamily="34" charset="0"/>
              <a:buChar char="•"/>
              <a:defRPr/>
            </a:pPr>
            <a:r>
              <a:rPr lang="en-GB" sz="2000" dirty="0">
                <a:solidFill>
                  <a:schemeClr val="tx1"/>
                </a:solidFill>
                <a:cs typeface="Arial" panose="020B0604020202020204" pitchFamily="34" charset="0"/>
              </a:rPr>
              <a:t>Can be based on truth</a:t>
            </a:r>
          </a:p>
          <a:p>
            <a:pPr marL="285750" indent="-285750">
              <a:buFont typeface="Arial" panose="020B0604020202020204" pitchFamily="34" charset="0"/>
              <a:buChar char="•"/>
              <a:defRPr/>
            </a:pPr>
            <a:r>
              <a:rPr lang="en-GB" sz="2000" dirty="0">
                <a:solidFill>
                  <a:schemeClr val="tx1"/>
                </a:solidFill>
                <a:cs typeface="Arial" panose="020B0604020202020204" pitchFamily="34" charset="0"/>
              </a:rPr>
              <a:t>Can contain famous events </a:t>
            </a:r>
          </a:p>
          <a:p>
            <a:pPr marL="285750" indent="-285750">
              <a:buFont typeface="Arial" panose="020B0604020202020204" pitchFamily="34" charset="0"/>
              <a:buChar char="•"/>
              <a:defRPr/>
            </a:pPr>
            <a:r>
              <a:rPr lang="en-GB" sz="2000" dirty="0">
                <a:solidFill>
                  <a:schemeClr val="tx1"/>
                </a:solidFill>
                <a:cs typeface="Arial" panose="020B0604020202020204" pitchFamily="34" charset="0"/>
              </a:rPr>
              <a:t>e.g. The Three Musketeers</a:t>
            </a:r>
          </a:p>
        </p:txBody>
      </p:sp>
      <p:sp>
        <p:nvSpPr>
          <p:cNvPr id="9" name="Rectangle 8">
            <a:extLst>
              <a:ext uri="{FF2B5EF4-FFF2-40B4-BE49-F238E27FC236}">
                <a16:creationId xmlns:a16="http://schemas.microsoft.com/office/drawing/2014/main" id="{01AB9F52-CEF2-4622-9BA6-73ED26307D1D}"/>
              </a:ext>
            </a:extLst>
          </p:cNvPr>
          <p:cNvSpPr/>
          <p:nvPr/>
        </p:nvSpPr>
        <p:spPr>
          <a:xfrm>
            <a:off x="1991544" y="1557128"/>
            <a:ext cx="3096344" cy="93610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GB" altLang="en-US" sz="2800" dirty="0">
                <a:solidFill>
                  <a:schemeClr val="tx1"/>
                </a:solidFill>
              </a:rPr>
              <a:t>Myths and Legends</a:t>
            </a:r>
          </a:p>
        </p:txBody>
      </p:sp>
      <p:sp>
        <p:nvSpPr>
          <p:cNvPr id="10" name="Rectangle 9">
            <a:extLst>
              <a:ext uri="{FF2B5EF4-FFF2-40B4-BE49-F238E27FC236}">
                <a16:creationId xmlns:a16="http://schemas.microsoft.com/office/drawing/2014/main" id="{369ED89D-4749-4B5A-BAB3-3BD58BEC0DEA}"/>
              </a:ext>
            </a:extLst>
          </p:cNvPr>
          <p:cNvSpPr/>
          <p:nvPr/>
        </p:nvSpPr>
        <p:spPr>
          <a:xfrm>
            <a:off x="1991544" y="3434995"/>
            <a:ext cx="3096344" cy="93610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GB" altLang="en-US" sz="2800" dirty="0">
                <a:solidFill>
                  <a:schemeClr val="tx1"/>
                </a:solidFill>
              </a:rPr>
              <a:t>Adventure Stories</a:t>
            </a:r>
          </a:p>
        </p:txBody>
      </p:sp>
      <p:sp>
        <p:nvSpPr>
          <p:cNvPr id="14" name="Rectangle 13">
            <a:extLst>
              <a:ext uri="{FF2B5EF4-FFF2-40B4-BE49-F238E27FC236}">
                <a16:creationId xmlns:a16="http://schemas.microsoft.com/office/drawing/2014/main" id="{10E8FED5-D657-4A3F-A940-9F629F8BF57E}"/>
              </a:ext>
            </a:extLst>
          </p:cNvPr>
          <p:cNvSpPr/>
          <p:nvPr/>
        </p:nvSpPr>
        <p:spPr>
          <a:xfrm>
            <a:off x="1991544" y="5312863"/>
            <a:ext cx="3096344" cy="936104"/>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0"/>
              </a:spcBef>
              <a:buFontTx/>
              <a:buNone/>
            </a:pPr>
            <a:r>
              <a:rPr lang="en-GB" altLang="en-US" sz="2800" dirty="0">
                <a:solidFill>
                  <a:schemeClr val="tx1"/>
                </a:solidFill>
              </a:rPr>
              <a:t>Historical Stories</a:t>
            </a:r>
          </a:p>
        </p:txBody>
      </p:sp>
    </p:spTree>
    <p:extLst>
      <p:ext uri="{BB962C8B-B14F-4D97-AF65-F5344CB8AC3E}">
        <p14:creationId xmlns:p14="http://schemas.microsoft.com/office/powerpoint/2010/main" val="2466653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888023" y="451460"/>
            <a:ext cx="10415954" cy="1487758"/>
          </a:xfrm>
          <a:solidFill>
            <a:schemeClr val="accent2">
              <a:lumMod val="40000"/>
              <a:lumOff val="60000"/>
            </a:schemeClr>
          </a:solidFill>
          <a:ln>
            <a:solidFill>
              <a:schemeClr val="accent1"/>
            </a:solidFill>
          </a:ln>
        </p:spPr>
        <p:txBody>
          <a:bodyPr>
            <a:normAutofit/>
          </a:bodyPr>
          <a:lstStyle/>
          <a:p>
            <a:r>
              <a:rPr lang="en-GB" sz="3200" dirty="0">
                <a:latin typeface="+mn-lt"/>
              </a:rPr>
              <a:t>After we have read something, it is important that we are able to discuss what we have read. This may be your opinion of it or what you have learned from it.</a:t>
            </a:r>
          </a:p>
        </p:txBody>
      </p:sp>
      <p:sp>
        <p:nvSpPr>
          <p:cNvPr id="6" name="Rectangle: Rounded Corners 5">
            <a:extLst>
              <a:ext uri="{FF2B5EF4-FFF2-40B4-BE49-F238E27FC236}">
                <a16:creationId xmlns:a16="http://schemas.microsoft.com/office/drawing/2014/main" id="{A5F29C8E-612A-4A56-B1A6-58F84917D2B6}"/>
              </a:ext>
            </a:extLst>
          </p:cNvPr>
          <p:cNvSpPr/>
          <p:nvPr/>
        </p:nvSpPr>
        <p:spPr>
          <a:xfrm>
            <a:off x="2639740" y="4846968"/>
            <a:ext cx="6910171" cy="1576322"/>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When we give our opinion, there is no right or wrong. However, we need to be able to justify it or back it up.</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3233809" y="2317077"/>
            <a:ext cx="5722034" cy="2209043"/>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u="sng" dirty="0">
                <a:solidFill>
                  <a:schemeClr val="tx1"/>
                </a:solidFill>
              </a:rPr>
              <a:t>Discussion</a:t>
            </a:r>
          </a:p>
          <a:p>
            <a:pPr algn="ctr"/>
            <a:r>
              <a:rPr lang="en-GB" sz="2800" dirty="0">
                <a:solidFill>
                  <a:schemeClr val="tx1"/>
                </a:solidFill>
              </a:rPr>
              <a:t>Tell your partner about a book which you enjoyed recently. What did you enjoy about it?</a:t>
            </a:r>
          </a:p>
        </p:txBody>
      </p:sp>
      <p:pic>
        <p:nvPicPr>
          <p:cNvPr id="10" name="Picture 2" descr="C:\Users\LUrquhart\AppData\Local\Microsoft\Windows\Temporary Internet Files\Content.IE5\NGP6GHAO\14836299-stack-of-books-books-stacked[1].jpg">
            <a:extLst>
              <a:ext uri="{FF2B5EF4-FFF2-40B4-BE49-F238E27FC236}">
                <a16:creationId xmlns:a16="http://schemas.microsoft.com/office/drawing/2014/main" id="{46BC05DD-A45A-4A74-B4BC-EB428C754F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7845" y="2468695"/>
            <a:ext cx="1115523" cy="12158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2" name="Picture 2" descr="C:\Users\LUrquhart\AppData\Local\Microsoft\Windows\Temporary Internet Files\Content.IE5\NGP6GHAO\14836299-stack-of-books-books-stacked[1].jpg">
            <a:extLst>
              <a:ext uri="{FF2B5EF4-FFF2-40B4-BE49-F238E27FC236}">
                <a16:creationId xmlns:a16="http://schemas.microsoft.com/office/drawing/2014/main" id="{5DCD664C-91B2-4061-85E5-727A31F87F2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1850" y="2510919"/>
            <a:ext cx="1115523" cy="1215829"/>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32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267786" y="323556"/>
            <a:ext cx="3564988" cy="844062"/>
          </a:xfrm>
          <a:solidFill>
            <a:schemeClr val="accent2">
              <a:lumMod val="40000"/>
              <a:lumOff val="60000"/>
            </a:schemeClr>
          </a:solidFill>
          <a:ln>
            <a:solidFill>
              <a:schemeClr val="accent1"/>
            </a:solidFill>
          </a:ln>
        </p:spPr>
        <p:txBody>
          <a:bodyPr>
            <a:normAutofit/>
          </a:bodyPr>
          <a:lstStyle/>
          <a:p>
            <a:r>
              <a:rPr lang="en-GB" sz="3200" dirty="0">
                <a:latin typeface="+mn-lt"/>
              </a:rPr>
              <a:t>Giving your opinion.</a:t>
            </a:r>
          </a:p>
        </p:txBody>
      </p:sp>
      <p:sp>
        <p:nvSpPr>
          <p:cNvPr id="7" name="Rectangle: Rounded Corners 6">
            <a:extLst>
              <a:ext uri="{FF2B5EF4-FFF2-40B4-BE49-F238E27FC236}">
                <a16:creationId xmlns:a16="http://schemas.microsoft.com/office/drawing/2014/main" id="{0F41ACE8-75EA-494C-9A72-1BE37FA7440A}"/>
              </a:ext>
            </a:extLst>
          </p:cNvPr>
          <p:cNvSpPr/>
          <p:nvPr/>
        </p:nvSpPr>
        <p:spPr>
          <a:xfrm>
            <a:off x="1392113" y="1488883"/>
            <a:ext cx="4275993" cy="21827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Here are some useful sentence stems which can be used to discuss a book. </a:t>
            </a:r>
          </a:p>
        </p:txBody>
      </p:sp>
      <p:grpSp>
        <p:nvGrpSpPr>
          <p:cNvPr id="2" name="Group 1">
            <a:extLst>
              <a:ext uri="{FF2B5EF4-FFF2-40B4-BE49-F238E27FC236}">
                <a16:creationId xmlns:a16="http://schemas.microsoft.com/office/drawing/2014/main" id="{189C9B2A-571C-46E4-A769-D09BD1A9C9E8}"/>
              </a:ext>
            </a:extLst>
          </p:cNvPr>
          <p:cNvGrpSpPr/>
          <p:nvPr/>
        </p:nvGrpSpPr>
        <p:grpSpPr>
          <a:xfrm>
            <a:off x="6579577" y="1488883"/>
            <a:ext cx="4507523" cy="4869265"/>
            <a:chOff x="6213817" y="1488883"/>
            <a:chExt cx="4507523" cy="4869265"/>
          </a:xfrm>
        </p:grpSpPr>
        <p:sp>
          <p:nvSpPr>
            <p:cNvPr id="6" name="Rectangle: Rounded Corners 5">
              <a:extLst>
                <a:ext uri="{FF2B5EF4-FFF2-40B4-BE49-F238E27FC236}">
                  <a16:creationId xmlns:a16="http://schemas.microsoft.com/office/drawing/2014/main" id="{A5F29C8E-612A-4A56-B1A6-58F84917D2B6}"/>
                </a:ext>
              </a:extLst>
            </p:cNvPr>
            <p:cNvSpPr/>
            <p:nvPr/>
          </p:nvSpPr>
          <p:spPr>
            <a:xfrm>
              <a:off x="6213817" y="1488883"/>
              <a:ext cx="4507523" cy="10128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enjoyed this book because …</a:t>
              </a:r>
            </a:p>
          </p:txBody>
        </p:sp>
        <p:sp>
          <p:nvSpPr>
            <p:cNvPr id="8" name="Rectangle: Rounded Corners 7">
              <a:extLst>
                <a:ext uri="{FF2B5EF4-FFF2-40B4-BE49-F238E27FC236}">
                  <a16:creationId xmlns:a16="http://schemas.microsoft.com/office/drawing/2014/main" id="{A05FD7FE-94AD-47CD-8547-E420D137319F}"/>
                </a:ext>
              </a:extLst>
            </p:cNvPr>
            <p:cNvSpPr/>
            <p:nvPr/>
          </p:nvSpPr>
          <p:spPr>
            <a:xfrm>
              <a:off x="6213817" y="2762613"/>
              <a:ext cx="4507523" cy="10128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My favourite character was … because …</a:t>
              </a:r>
            </a:p>
          </p:txBody>
        </p:sp>
        <p:sp>
          <p:nvSpPr>
            <p:cNvPr id="9" name="Rectangle: Rounded Corners 8">
              <a:extLst>
                <a:ext uri="{FF2B5EF4-FFF2-40B4-BE49-F238E27FC236}">
                  <a16:creationId xmlns:a16="http://schemas.microsoft.com/office/drawing/2014/main" id="{2C493D65-6696-4813-9CFC-B379A4831C9C}"/>
                </a:ext>
              </a:extLst>
            </p:cNvPr>
            <p:cNvSpPr/>
            <p:nvPr/>
          </p:nvSpPr>
          <p:spPr>
            <a:xfrm>
              <a:off x="6213817" y="4053944"/>
              <a:ext cx="4507523" cy="10128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The most exciting part of the story was …</a:t>
              </a:r>
            </a:p>
            <a:p>
              <a:pPr algn="ctr"/>
              <a:r>
                <a:rPr lang="en-GB" sz="2400" dirty="0">
                  <a:solidFill>
                    <a:schemeClr val="tx1"/>
                  </a:solidFill>
                </a:rPr>
                <a:t>The reason I think this is …</a:t>
              </a:r>
            </a:p>
          </p:txBody>
        </p:sp>
        <p:sp>
          <p:nvSpPr>
            <p:cNvPr id="10" name="Rectangle: Rounded Corners 9">
              <a:extLst>
                <a:ext uri="{FF2B5EF4-FFF2-40B4-BE49-F238E27FC236}">
                  <a16:creationId xmlns:a16="http://schemas.microsoft.com/office/drawing/2014/main" id="{BB3BF5A4-ACAB-4C99-8933-01BB18A9FDF0}"/>
                </a:ext>
              </a:extLst>
            </p:cNvPr>
            <p:cNvSpPr/>
            <p:nvPr/>
          </p:nvSpPr>
          <p:spPr>
            <a:xfrm>
              <a:off x="6213817" y="5345275"/>
              <a:ext cx="4507523" cy="101287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I would recommend this book because …</a:t>
              </a:r>
            </a:p>
          </p:txBody>
        </p:sp>
      </p:grpSp>
      <p:sp>
        <p:nvSpPr>
          <p:cNvPr id="11" name="Rectangle: Rounded Corners 10">
            <a:extLst>
              <a:ext uri="{FF2B5EF4-FFF2-40B4-BE49-F238E27FC236}">
                <a16:creationId xmlns:a16="http://schemas.microsoft.com/office/drawing/2014/main" id="{6442D0F1-B727-427A-943C-548A52222CD1}"/>
              </a:ext>
            </a:extLst>
          </p:cNvPr>
          <p:cNvSpPr/>
          <p:nvPr/>
        </p:nvSpPr>
        <p:spPr>
          <a:xfrm>
            <a:off x="1392114" y="4175362"/>
            <a:ext cx="4275993" cy="2182786"/>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tx1"/>
                </a:solidFill>
              </a:rPr>
              <a:t>Let’s look at how we can do this.</a:t>
            </a:r>
          </a:p>
        </p:txBody>
      </p:sp>
    </p:spTree>
    <p:extLst>
      <p:ext uri="{BB962C8B-B14F-4D97-AF65-F5344CB8AC3E}">
        <p14:creationId xmlns:p14="http://schemas.microsoft.com/office/powerpoint/2010/main" val="145455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EBFC5B-1D0D-421C-977E-4547D8807A9C}"/>
              </a:ext>
            </a:extLst>
          </p:cNvPr>
          <p:cNvSpPr>
            <a:spLocks noGrp="1"/>
          </p:cNvSpPr>
          <p:nvPr>
            <p:ph type="title"/>
          </p:nvPr>
        </p:nvSpPr>
        <p:spPr>
          <a:xfrm>
            <a:off x="4029218" y="94069"/>
            <a:ext cx="3564988" cy="661182"/>
          </a:xfrm>
          <a:solidFill>
            <a:schemeClr val="accent2">
              <a:lumMod val="40000"/>
              <a:lumOff val="60000"/>
            </a:schemeClr>
          </a:solidFill>
          <a:ln>
            <a:solidFill>
              <a:schemeClr val="accent1"/>
            </a:solidFill>
          </a:ln>
        </p:spPr>
        <p:txBody>
          <a:bodyPr>
            <a:normAutofit/>
          </a:bodyPr>
          <a:lstStyle/>
          <a:p>
            <a:r>
              <a:rPr lang="en-GB" sz="3200" dirty="0">
                <a:latin typeface="+mn-lt"/>
              </a:rPr>
              <a:t>Giving your opinion.</a:t>
            </a:r>
          </a:p>
        </p:txBody>
      </p:sp>
      <p:sp>
        <p:nvSpPr>
          <p:cNvPr id="2" name="Rectangle 1">
            <a:extLst>
              <a:ext uri="{FF2B5EF4-FFF2-40B4-BE49-F238E27FC236}">
                <a16:creationId xmlns:a16="http://schemas.microsoft.com/office/drawing/2014/main" id="{96ECC029-A4E9-47CB-8053-E32008E583B0}"/>
              </a:ext>
            </a:extLst>
          </p:cNvPr>
          <p:cNvSpPr/>
          <p:nvPr/>
        </p:nvSpPr>
        <p:spPr>
          <a:xfrm>
            <a:off x="337625" y="914626"/>
            <a:ext cx="7033845" cy="12798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I enjoyed this book because it was exciting and I wanted to find out if the characters were </a:t>
            </a:r>
            <a:r>
              <a:rPr lang="en-GB" sz="2000" u="sng" dirty="0">
                <a:solidFill>
                  <a:schemeClr val="tx1"/>
                </a:solidFill>
              </a:rPr>
              <a:t>successful in their quest</a:t>
            </a:r>
            <a:r>
              <a:rPr lang="en-GB" sz="2000" dirty="0">
                <a:solidFill>
                  <a:schemeClr val="tx1"/>
                </a:solidFill>
              </a:rPr>
              <a:t>. I also liked the </a:t>
            </a:r>
            <a:r>
              <a:rPr lang="en-GB" sz="2000" u="sng" dirty="0">
                <a:solidFill>
                  <a:schemeClr val="tx1"/>
                </a:solidFill>
              </a:rPr>
              <a:t>fantasy setting.</a:t>
            </a:r>
          </a:p>
        </p:txBody>
      </p:sp>
      <p:sp>
        <p:nvSpPr>
          <p:cNvPr id="12" name="Rectangle 11">
            <a:extLst>
              <a:ext uri="{FF2B5EF4-FFF2-40B4-BE49-F238E27FC236}">
                <a16:creationId xmlns:a16="http://schemas.microsoft.com/office/drawing/2014/main" id="{8C61C9A9-F0B3-49CF-996C-F8B9BFBF351F}"/>
              </a:ext>
            </a:extLst>
          </p:cNvPr>
          <p:cNvSpPr/>
          <p:nvPr/>
        </p:nvSpPr>
        <p:spPr>
          <a:xfrm>
            <a:off x="337625" y="2328552"/>
            <a:ext cx="7033845" cy="12798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My favourite character was </a:t>
            </a:r>
            <a:r>
              <a:rPr lang="en-GB" sz="2000" dirty="0" err="1">
                <a:solidFill>
                  <a:schemeClr val="tx1"/>
                </a:solidFill>
              </a:rPr>
              <a:t>Grimwald</a:t>
            </a:r>
            <a:r>
              <a:rPr lang="en-GB" sz="2000" dirty="0">
                <a:solidFill>
                  <a:schemeClr val="tx1"/>
                </a:solidFill>
              </a:rPr>
              <a:t>. I liked him because it was </a:t>
            </a:r>
            <a:r>
              <a:rPr lang="en-GB" sz="2000" u="sng" dirty="0">
                <a:solidFill>
                  <a:schemeClr val="tx1"/>
                </a:solidFill>
              </a:rPr>
              <a:t>his actions which helped the characters on their quest</a:t>
            </a:r>
            <a:r>
              <a:rPr lang="en-GB" sz="2000" dirty="0">
                <a:solidFill>
                  <a:schemeClr val="tx1"/>
                </a:solidFill>
              </a:rPr>
              <a:t> for the golden sword. He was also </a:t>
            </a:r>
            <a:r>
              <a:rPr lang="en-GB" sz="2000" u="sng" dirty="0">
                <a:solidFill>
                  <a:schemeClr val="tx1"/>
                </a:solidFill>
              </a:rPr>
              <a:t>quite funny.</a:t>
            </a:r>
          </a:p>
        </p:txBody>
      </p:sp>
      <p:sp>
        <p:nvSpPr>
          <p:cNvPr id="13" name="Rectangle 12">
            <a:extLst>
              <a:ext uri="{FF2B5EF4-FFF2-40B4-BE49-F238E27FC236}">
                <a16:creationId xmlns:a16="http://schemas.microsoft.com/office/drawing/2014/main" id="{30F01C19-E003-48B9-B9FA-001D8508E4E3}"/>
              </a:ext>
            </a:extLst>
          </p:cNvPr>
          <p:cNvSpPr/>
          <p:nvPr/>
        </p:nvSpPr>
        <p:spPr>
          <a:xfrm>
            <a:off x="337625" y="3742478"/>
            <a:ext cx="7033845" cy="12798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The most exciting part of the story was when the characters were </a:t>
            </a:r>
            <a:r>
              <a:rPr lang="en-GB" sz="2000" u="sng" dirty="0">
                <a:solidFill>
                  <a:schemeClr val="tx1"/>
                </a:solidFill>
              </a:rPr>
              <a:t>trapped on a mountain side and they were being attacked by giant griffins</a:t>
            </a:r>
            <a:r>
              <a:rPr lang="en-GB" sz="2000" dirty="0">
                <a:solidFill>
                  <a:schemeClr val="tx1"/>
                </a:solidFill>
              </a:rPr>
              <a:t>. The author made it exciting with some brilliant </a:t>
            </a:r>
            <a:r>
              <a:rPr lang="en-GB" sz="2000" u="sng" dirty="0">
                <a:solidFill>
                  <a:schemeClr val="tx1"/>
                </a:solidFill>
              </a:rPr>
              <a:t>description and powerful verbs for the action</a:t>
            </a:r>
            <a:r>
              <a:rPr lang="en-GB" sz="2000" dirty="0">
                <a:solidFill>
                  <a:schemeClr val="tx1"/>
                </a:solidFill>
              </a:rPr>
              <a:t>.</a:t>
            </a:r>
          </a:p>
        </p:txBody>
      </p:sp>
      <p:sp>
        <p:nvSpPr>
          <p:cNvPr id="14" name="Rectangle 13">
            <a:extLst>
              <a:ext uri="{FF2B5EF4-FFF2-40B4-BE49-F238E27FC236}">
                <a16:creationId xmlns:a16="http://schemas.microsoft.com/office/drawing/2014/main" id="{4AE0C9EE-D716-4A2A-A422-44F789D3EFB6}"/>
              </a:ext>
            </a:extLst>
          </p:cNvPr>
          <p:cNvSpPr/>
          <p:nvPr/>
        </p:nvSpPr>
        <p:spPr>
          <a:xfrm>
            <a:off x="337625" y="5137821"/>
            <a:ext cx="7033845" cy="127989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chemeClr val="tx1"/>
                </a:solidFill>
              </a:rPr>
              <a:t>I would recommend this book to </a:t>
            </a:r>
            <a:r>
              <a:rPr lang="en-GB" sz="2000" u="sng" dirty="0">
                <a:solidFill>
                  <a:schemeClr val="tx1"/>
                </a:solidFill>
              </a:rPr>
              <a:t>anyone who enjoys adventure stories or if you like fantasy settings</a:t>
            </a:r>
            <a:r>
              <a:rPr lang="en-GB" sz="2000" dirty="0">
                <a:solidFill>
                  <a:schemeClr val="tx1"/>
                </a:solidFill>
              </a:rPr>
              <a:t>. The author makes the </a:t>
            </a:r>
            <a:r>
              <a:rPr lang="en-GB" sz="2000" u="sng" dirty="0">
                <a:solidFill>
                  <a:schemeClr val="tx1"/>
                </a:solidFill>
              </a:rPr>
              <a:t>characters come alive and the description of the settings makes you feel you are actually there</a:t>
            </a:r>
            <a:r>
              <a:rPr lang="en-GB" sz="2000" dirty="0">
                <a:solidFill>
                  <a:schemeClr val="tx1"/>
                </a:solidFill>
              </a:rPr>
              <a:t>!</a:t>
            </a:r>
          </a:p>
        </p:txBody>
      </p:sp>
      <p:sp>
        <p:nvSpPr>
          <p:cNvPr id="3" name="Rectangle 2">
            <a:extLst>
              <a:ext uri="{FF2B5EF4-FFF2-40B4-BE49-F238E27FC236}">
                <a16:creationId xmlns:a16="http://schemas.microsoft.com/office/drawing/2014/main" id="{E0737ED8-E550-434D-9406-0950B0FAC448}"/>
              </a:ext>
            </a:extLst>
          </p:cNvPr>
          <p:cNvSpPr/>
          <p:nvPr/>
        </p:nvSpPr>
        <p:spPr>
          <a:xfrm>
            <a:off x="7920110" y="911048"/>
            <a:ext cx="3953022" cy="12798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000" dirty="0">
                <a:solidFill>
                  <a:schemeClr val="tx1"/>
                </a:solidFill>
              </a:rPr>
              <a:t>I have backed up my opinion by referring to the plot (the quest) and mentioned the type of setting.</a:t>
            </a:r>
          </a:p>
        </p:txBody>
      </p:sp>
      <p:sp>
        <p:nvSpPr>
          <p:cNvPr id="15" name="Rectangle 14">
            <a:extLst>
              <a:ext uri="{FF2B5EF4-FFF2-40B4-BE49-F238E27FC236}">
                <a16:creationId xmlns:a16="http://schemas.microsoft.com/office/drawing/2014/main" id="{29DC3733-BC4E-4554-94B3-861B6613398C}"/>
              </a:ext>
            </a:extLst>
          </p:cNvPr>
          <p:cNvSpPr/>
          <p:nvPr/>
        </p:nvSpPr>
        <p:spPr>
          <a:xfrm>
            <a:off x="7920110" y="2356513"/>
            <a:ext cx="3953022" cy="12798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000" dirty="0">
                <a:solidFill>
                  <a:schemeClr val="tx1"/>
                </a:solidFill>
              </a:rPr>
              <a:t>I have justified my opinion by mentioning his role in the story as well as one of his personal qualities.</a:t>
            </a:r>
          </a:p>
        </p:txBody>
      </p:sp>
      <p:sp>
        <p:nvSpPr>
          <p:cNvPr id="16" name="Rectangle 15">
            <a:extLst>
              <a:ext uri="{FF2B5EF4-FFF2-40B4-BE49-F238E27FC236}">
                <a16:creationId xmlns:a16="http://schemas.microsoft.com/office/drawing/2014/main" id="{FA9E3A41-2666-4BA9-8D33-27FE92649DE2}"/>
              </a:ext>
            </a:extLst>
          </p:cNvPr>
          <p:cNvSpPr/>
          <p:nvPr/>
        </p:nvSpPr>
        <p:spPr>
          <a:xfrm>
            <a:off x="7920110" y="3801978"/>
            <a:ext cx="3953022" cy="12798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000" dirty="0">
                <a:solidFill>
                  <a:schemeClr val="tx1"/>
                </a:solidFill>
              </a:rPr>
              <a:t>I have given some details about the story and explained that the way it was written had made it exciting for me.</a:t>
            </a:r>
          </a:p>
        </p:txBody>
      </p:sp>
      <p:sp>
        <p:nvSpPr>
          <p:cNvPr id="17" name="Rectangle 16">
            <a:extLst>
              <a:ext uri="{FF2B5EF4-FFF2-40B4-BE49-F238E27FC236}">
                <a16:creationId xmlns:a16="http://schemas.microsoft.com/office/drawing/2014/main" id="{ACE98DD3-DFDA-4E27-BBB7-8BFB216E71C9}"/>
              </a:ext>
            </a:extLst>
          </p:cNvPr>
          <p:cNvSpPr/>
          <p:nvPr/>
        </p:nvSpPr>
        <p:spPr>
          <a:xfrm>
            <a:off x="7920110" y="5247443"/>
            <a:ext cx="3953022" cy="1279891"/>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GB" sz="2000" dirty="0">
                <a:solidFill>
                  <a:schemeClr val="tx1"/>
                </a:solidFill>
              </a:rPr>
              <a:t>I have explained who I would recommend it to. I have also given some detail about what was great about the book.</a:t>
            </a:r>
          </a:p>
        </p:txBody>
      </p:sp>
    </p:spTree>
    <p:extLst>
      <p:ext uri="{BB962C8B-B14F-4D97-AF65-F5344CB8AC3E}">
        <p14:creationId xmlns:p14="http://schemas.microsoft.com/office/powerpoint/2010/main" val="340857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3" grpId="0" animBg="1"/>
      <p:bldP spid="15" grpId="0" animBg="1"/>
      <p:bldP spid="16" grpId="0" animBg="1"/>
      <p:bldP spid="1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spPr>
      <a:bodyPr rtlCol="0" anchor="ctr"/>
      <a:lstStyle>
        <a:defPPr algn="l">
          <a:defRPr sz="20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TotalTime>
  <Words>1387</Words>
  <Application>Microsoft Office PowerPoint</Application>
  <PresentationFormat>Widescreen</PresentationFormat>
  <Paragraphs>137</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Times New Roman</vt:lpstr>
      <vt:lpstr>Wingdings</vt:lpstr>
      <vt:lpstr>Office Theme</vt:lpstr>
      <vt:lpstr>R1a. Can discuss a range of books and texts that they have read, explaining key information and giving their opinion about it.</vt:lpstr>
      <vt:lpstr>PowerPoint Presentation</vt:lpstr>
      <vt:lpstr>PowerPoint Presentation</vt:lpstr>
      <vt:lpstr>What types of story are there?</vt:lpstr>
      <vt:lpstr>PowerPoint Presentation</vt:lpstr>
      <vt:lpstr>PowerPoint Presentation</vt:lpstr>
      <vt:lpstr>After we have read something, it is important that we are able to discuss what we have read. This may be your opinion of it or what you have learned from it.</vt:lpstr>
      <vt:lpstr>Giving your opinion.</vt:lpstr>
      <vt:lpstr>Giving your opinion.</vt:lpstr>
      <vt:lpstr>Your turn: think of a book which you have read. Use the sentence stems to help you give your opinions to your partner. Remember to try and give reasons based on the text.</vt:lpstr>
      <vt:lpstr>Discussing non-fiction</vt:lpstr>
      <vt:lpstr>Of course, we read a lot of non-fiction which it is important to discuss.</vt:lpstr>
      <vt:lpstr>Features of a non-fiction book</vt:lpstr>
      <vt:lpstr>PowerPoint Presentation</vt:lpstr>
      <vt:lpstr>PowerPoint Presentation</vt:lpstr>
      <vt:lpstr>PowerPoint Presentation</vt:lpstr>
      <vt:lpstr>Paper or electronic?</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phillippa headlam</cp:lastModifiedBy>
  <cp:revision>44</cp:revision>
  <dcterms:created xsi:type="dcterms:W3CDTF">2017-03-29T13:14:03Z</dcterms:created>
  <dcterms:modified xsi:type="dcterms:W3CDTF">2017-10-23T06:35:42Z</dcterms:modified>
</cp:coreProperties>
</file>