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402" r:id="rId4"/>
    <p:sldId id="471" r:id="rId5"/>
    <p:sldId id="482" r:id="rId6"/>
    <p:sldId id="483" r:id="rId7"/>
    <p:sldId id="484" r:id="rId8"/>
    <p:sldId id="485" r:id="rId9"/>
    <p:sldId id="457" r:id="rId10"/>
    <p:sldId id="486" r:id="rId11"/>
    <p:sldId id="487" r:id="rId12"/>
    <p:sldId id="488" r:id="rId13"/>
    <p:sldId id="491" r:id="rId14"/>
    <p:sldId id="489" r:id="rId15"/>
    <p:sldId id="493" r:id="rId16"/>
    <p:sldId id="494" r:id="rId17"/>
    <p:sldId id="480" r:id="rId18"/>
    <p:sldId id="492" r:id="rId19"/>
    <p:sldId id="45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0DC5B2-31CA-49AC-AECB-D805EB7465FD}" v="15" dt="2018-08-31T17:16:50.2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56875" autoAdjust="0"/>
  </p:normalViewPr>
  <p:slideViewPr>
    <p:cSldViewPr snapToGrid="0">
      <p:cViewPr varScale="1">
        <p:scale>
          <a:sx n="47" d="100"/>
          <a:sy n="47" d="100"/>
        </p:scale>
        <p:origin x="2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478DD-4AD0-4C92-8A66-5204EF69153B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4198F-8B20-413E-A417-7A35C09CE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0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B26F9-6C30-451D-94A7-041482C70B6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86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10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285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11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007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12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9824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13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352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14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46634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15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3236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16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67078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198F-8B20-413E-A417-7A35C09CE0C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305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4198F-8B20-413E-A417-7A35C09CE0C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14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locate Vocabulary Shorts resource click on:</a:t>
            </a:r>
          </a:p>
          <a:p>
            <a:r>
              <a:rPr lang="en-GB" dirty="0"/>
              <a:t>Currency</a:t>
            </a:r>
          </a:p>
          <a:p>
            <a:r>
              <a:rPr lang="en-GB" dirty="0"/>
              <a:t>Whole School Materials</a:t>
            </a:r>
          </a:p>
          <a:p>
            <a:r>
              <a:rPr lang="en-GB" dirty="0"/>
              <a:t>English</a:t>
            </a:r>
          </a:p>
          <a:p>
            <a:r>
              <a:rPr lang="en-GB" dirty="0"/>
              <a:t>Writing</a:t>
            </a:r>
          </a:p>
          <a:p>
            <a:r>
              <a:rPr lang="en-GB" dirty="0" err="1"/>
              <a:t>PiXL</a:t>
            </a:r>
            <a:r>
              <a:rPr lang="en-GB" dirty="0"/>
              <a:t> Vocabulary</a:t>
            </a:r>
          </a:p>
          <a:p>
            <a:r>
              <a:rPr lang="en-GB" dirty="0"/>
              <a:t>Vocabulary Shorts PP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B26F9-6C30-451D-94A7-041482C70B62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437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3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65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4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538368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5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2886785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6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4315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7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73394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8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634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5891DC5-831D-482C-8633-545869D87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7C58A13-1FF3-49AE-A0E7-049A81E7C238}" type="slidenum">
              <a:rPr lang="en-GB" altLang="en-US" sz="1200" smtClean="0"/>
              <a:pPr/>
              <a:t>9</a:t>
            </a:fld>
            <a:endParaRPr lang="en-GB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78DD3EA-B536-461C-B7D7-AF7ADFB26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923EFD6-D7A8-420B-904A-3F27D816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8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0696F-DC06-41D3-BE7F-9EC68F23F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4F14D-98FD-422A-ACFC-733274946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208F-1586-418C-9F62-357430FF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1A4B6-DDCB-4911-89B0-20205CFC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235E4-04F9-4AA7-87A6-9F56422B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6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72BF0-2FC0-4EFD-821F-C5C434947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39BD15-36DA-4B64-8C90-6372E6B0A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CA1C5-7105-4DB7-8EDA-82D2EEBE2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E279C-83D7-4BCF-A9EA-F237D21D2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A08AD-90D6-41B6-A658-D9F1B427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22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F4357C-F4BE-40D1-9CEA-8A5E5C07E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AE9E1-B40F-40E0-A081-1C883DBFC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D52EC-7BFC-4B0A-BA53-0EAA0E8B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36618-130A-474A-81FB-8EAB623A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EAE5D-1407-4F93-ABC8-96C60BCC3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B9ECEA-F938-423F-8CBC-97E2E9EAC6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C28114-5556-477D-9ADA-6FE9D7D67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CF0BEF-8123-4C00-A0D6-B29F0D255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CB4DA-DC2E-4529-B463-4A6200D05A1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875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619B-D785-477F-8158-DE8BD6770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60215-B2C9-4364-B695-F13D3BE38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CA50F-E3CC-4558-B813-F72B808D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D6B80-0345-422F-8BAC-90B10565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16FC2-CB1C-45AD-96D4-D1D9F04D9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9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D0AAA-FA05-4E29-94E4-056F3019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966D2-C0D2-420D-BD9B-8F80E3925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8B322-414F-4AE0-8578-0AB40F07B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B57A2-EF31-44BD-9275-4803851F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1BEFD-F991-467E-963E-4F2938A38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07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7D5FD-0806-4CE9-B062-5DCEC78E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EC01A-D6C3-4063-9678-15EE26D28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C4EA6-B9EB-465F-A390-4F32A3AB2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F9B2E-EE12-444D-B103-929851B62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E4549-6C64-42A8-9EA3-684A2B90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63B79-C536-473D-BF05-1FB01846E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71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B8A7B-C6E4-4F44-9B42-40E8E13AF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5D89B-6F9E-4984-B804-A4466EA75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AEDD4-BB61-4D9E-BB59-830ECF4CB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D92C4E-1031-4980-B14E-6D4354655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BC355-B483-45C7-8608-B9A6D109CA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78531E-FEE9-4C9E-9DCE-C03619669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BF0D2E-72EE-4B97-8D3E-7622FDF4F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E2E51D-5D61-4E2C-92BE-85A26942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17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4BA45-976E-4A43-BA91-2F0C0F910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8765B0-4342-4B47-9C8B-A85B6223B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D40C1-FB88-4086-933E-FDF0E1A4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7F347-3E7F-4F72-9181-C4ABFDCD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2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2926D-CFA1-4F1B-9B10-AF7729F4B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A6978-17E2-4965-94DA-13B78E8FD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21CF9-FB3F-46DA-BF99-C1FDE725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08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BEFCD-CDA5-4E71-B68D-99D5F27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9DB07-B701-478A-A377-6CEF278F8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2EA99-1282-4171-A1C1-38BAF697E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88A6E-641E-4703-9C08-F88FB5BE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FAF4C-7EC0-4DD0-90A4-44FFFE6B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81EA9-22E6-4010-BE09-4CC76FB1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58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A903C-7473-4757-8421-D7955EB17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027254-DA4A-4A03-A302-417D35FB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04AB9-1B74-45C8-B0BC-421F31E01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5499C-169A-473E-8C8E-E74D20A3F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DA598-FF84-4213-8319-D539FD0A8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98650-8C36-45DF-9F02-40618397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62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C914CB-9E05-45B6-A205-BBE9DE8E9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AC1EC-0910-4B8C-B4BF-B66D6454D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792BF-0091-4EAC-89CC-6B52D31301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D2667-3B91-42DD-8688-CB80D2D664FF}" type="datetimeFigureOut">
              <a:rPr lang="en-GB" smtClean="0"/>
              <a:t>10/09/2018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8657E-3338-4B94-8033-C496635FF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87623-DC9B-42AF-9605-5BBA78448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523CB-23C5-4504-B6F6-90C9FDD570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50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auth.pixl.org.uk/primary#!/Resources//Currency/Whole%20School%20Materials/English/Writing/PiXL%20Vocabulary%20(June%202018)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777" y="1984223"/>
            <a:ext cx="10226585" cy="309428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M7c: Can use simple formulae</a:t>
            </a:r>
            <a:endParaRPr lang="en-GB" dirty="0">
              <a:solidFill>
                <a:srgbClr val="002060"/>
              </a:solidFill>
            </a:endParaRPr>
          </a:p>
          <a:p>
            <a:endParaRPr lang="en-GB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33700" y="4856698"/>
            <a:ext cx="6324600" cy="126274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/>
            <a:r>
              <a:rPr lang="en-GB" sz="1000" dirty="0"/>
              <a:t>This resource is strictly for the use of member schools for as long as they remain members of The </a:t>
            </a:r>
            <a:r>
              <a:rPr lang="en-GB" sz="1000" dirty="0" err="1"/>
              <a:t>PiXL</a:t>
            </a:r>
            <a:r>
              <a:rPr lang="en-GB" sz="1000" dirty="0"/>
              <a:t> Club. It may not be copied, sold nor transferred to a third party or used by the school after membership ceases. Until such time it may be freely used within the member school.</a:t>
            </a:r>
          </a:p>
          <a:p>
            <a:pPr algn="ctr" fontAlgn="base"/>
            <a:r>
              <a:rPr lang="en-GB" sz="1000" dirty="0"/>
              <a:t>All opinions and contributions are those of the authors. The contents of this resource are not connected with nor endorsed by any other company, organisation or institution.</a:t>
            </a:r>
          </a:p>
          <a:p>
            <a:pPr algn="ctr" fontAlgn="base"/>
            <a:r>
              <a:rPr lang="en-GB" sz="1000" dirty="0" err="1"/>
              <a:t>PiXL</a:t>
            </a:r>
            <a:r>
              <a:rPr lang="en-GB" sz="1000" dirty="0"/>
              <a:t> Club Ltd endeavour to trace and contact copyright owners. If there are any inadvertent omissions or errors in the acknowledgements or usage, this is unintended and </a:t>
            </a:r>
            <a:r>
              <a:rPr lang="en-GB" sz="1000" dirty="0" err="1"/>
              <a:t>PiXL</a:t>
            </a:r>
            <a:r>
              <a:rPr lang="en-GB" sz="1000" dirty="0"/>
              <a:t> will remedy these on written notification.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91263" y="4038696"/>
            <a:ext cx="3478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Commissioned by The </a:t>
            </a:r>
            <a:r>
              <a:rPr lang="en-US" sz="1600" dirty="0" err="1"/>
              <a:t>PiXL</a:t>
            </a:r>
            <a:r>
              <a:rPr lang="en-US" sz="1600" dirty="0"/>
              <a:t> Club Ltd.</a:t>
            </a:r>
          </a:p>
          <a:p>
            <a:pPr algn="ctr"/>
            <a:r>
              <a:rPr lang="en-US" sz="1600" dirty="0"/>
              <a:t>July 2018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4447" y="6239435"/>
            <a:ext cx="3783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© Copyright The </a:t>
            </a:r>
            <a:r>
              <a:rPr lang="en-GB" sz="1600" dirty="0" err="1"/>
              <a:t>PiXL</a:t>
            </a:r>
            <a:r>
              <a:rPr lang="en-GB" sz="1600" dirty="0"/>
              <a:t> Club Limited, 2018</a:t>
            </a:r>
            <a:r>
              <a:rPr lang="en-US" sz="1600" dirty="0">
                <a:effectLst/>
              </a:rPr>
              <a:t> </a:t>
            </a: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38CD9E-900A-46CB-9AE4-4E909240DE8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43" y="368526"/>
            <a:ext cx="1284605" cy="14109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83DC3EB-D905-834C-B6FA-5DA6EC44BC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2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87" y="2749797"/>
            <a:ext cx="5839326" cy="3207687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below shows the relationship between the ages of Emma and Tara:  </a:t>
            </a:r>
          </a:p>
          <a:p>
            <a:pPr algn="ctr">
              <a:buNone/>
            </a:pPr>
            <a:endParaRPr lang="en-GB" sz="3600" dirty="0">
              <a:latin typeface="+mn-lt"/>
            </a:endParaRPr>
          </a:p>
          <a:p>
            <a:pPr algn="ctr">
              <a:buNone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Age of Tara = Age of Emma + 3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5188" y="1291187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2" name="AutoShape 67">
            <a:extLst>
              <a:ext uri="{FF2B5EF4-FFF2-40B4-BE49-F238E27FC236}">
                <a16:creationId xmlns:a16="http://schemas.microsoft.com/office/drawing/2014/main" id="{7DCA2D12-914A-4561-802D-BD1564F4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2189" y="2338108"/>
            <a:ext cx="5513900" cy="64698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buNone/>
            </a:pPr>
            <a:r>
              <a:rPr lang="en-GB" dirty="0">
                <a:latin typeface="+mn-lt"/>
              </a:rPr>
              <a:t>a) Who is older, Tara or Emma?</a:t>
            </a: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FB88CE22-3290-4AE4-AB18-9541BA2B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988" y="3212332"/>
            <a:ext cx="5139811" cy="337113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The formula tells us that to find Tara’s age, we add 3 to Emma’s age. For example, if Emma’s age is 7, Tara’s age is 10.  We can see therefore that </a:t>
            </a:r>
            <a:r>
              <a:rPr lang="en-GB" b="1" dirty="0">
                <a:latin typeface="+mn-lt"/>
              </a:rPr>
              <a:t>Tara is older</a:t>
            </a:r>
            <a:r>
              <a:rPr lang="en-GB" dirty="0">
                <a:latin typeface="+mn-lt"/>
              </a:rPr>
              <a:t>.</a:t>
            </a:r>
            <a:endParaRPr lang="en-GB" sz="2800" dirty="0"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FEE2B7-36B3-49C4-BB4B-B7D43EDFD536}"/>
              </a:ext>
            </a:extLst>
          </p:cNvPr>
          <p:cNvSpPr txBox="1"/>
          <p:nvPr/>
        </p:nvSpPr>
        <p:spPr>
          <a:xfrm>
            <a:off x="2144121" y="1347147"/>
            <a:ext cx="6997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Solving problems using formulae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78D00B-5B30-2A4D-979E-9379C78747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4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87" y="2749797"/>
            <a:ext cx="5839326" cy="3207687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below shows the relationship between the ages of Emma and Tara:  </a:t>
            </a:r>
          </a:p>
          <a:p>
            <a:pPr algn="ctr">
              <a:buNone/>
            </a:pPr>
            <a:endParaRPr lang="en-GB" sz="3600" dirty="0">
              <a:latin typeface="+mn-lt"/>
            </a:endParaRPr>
          </a:p>
          <a:p>
            <a:pPr algn="ctr">
              <a:buNone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Age of Tara = Age of Emma + 3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063" y="1405269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2" name="AutoShape 67">
            <a:extLst>
              <a:ext uri="{FF2B5EF4-FFF2-40B4-BE49-F238E27FC236}">
                <a16:creationId xmlns:a16="http://schemas.microsoft.com/office/drawing/2014/main" id="{7DCA2D12-914A-4561-802D-BD1564F4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988" y="2582604"/>
            <a:ext cx="5139812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buNone/>
            </a:pPr>
            <a:r>
              <a:rPr lang="en-GB" dirty="0">
                <a:latin typeface="+mn-lt"/>
              </a:rPr>
              <a:t>b) What is the age of Tara when Emma is 15?</a:t>
            </a: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FB88CE22-3290-4AE4-AB18-9541BA2B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988" y="4247509"/>
            <a:ext cx="5139811" cy="1300782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buNone/>
            </a:pPr>
            <a:r>
              <a:rPr lang="en-GB" dirty="0">
                <a:latin typeface="+mn-lt"/>
              </a:rPr>
              <a:t>When Emma is 15, Tara is </a:t>
            </a:r>
          </a:p>
          <a:p>
            <a:pPr lvl="0">
              <a:buNone/>
            </a:pPr>
            <a:r>
              <a:rPr lang="en-GB" dirty="0">
                <a:latin typeface="+mn-lt"/>
              </a:rPr>
              <a:t>15 + 3 = </a:t>
            </a:r>
            <a:r>
              <a:rPr lang="en-GB" b="1" dirty="0">
                <a:latin typeface="+mn-lt"/>
              </a:rPr>
              <a:t>18</a:t>
            </a:r>
            <a:r>
              <a:rPr lang="en-GB" dirty="0">
                <a:latin typeface="+mn-lt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06821C-8604-44B4-BED4-3D9FEF3BB18E}"/>
              </a:ext>
            </a:extLst>
          </p:cNvPr>
          <p:cNvSpPr txBox="1"/>
          <p:nvPr/>
        </p:nvSpPr>
        <p:spPr>
          <a:xfrm>
            <a:off x="2144121" y="1347147"/>
            <a:ext cx="6997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Solving problems using formulae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7E7AF02-4286-C543-AA66-952447FF56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4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187" y="2749797"/>
            <a:ext cx="5839326" cy="3207687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below shows the relationship between the ages of Emma and Tara:  </a:t>
            </a:r>
          </a:p>
          <a:p>
            <a:pPr algn="ctr">
              <a:buNone/>
            </a:pPr>
            <a:endParaRPr lang="en-GB" sz="3600" dirty="0">
              <a:latin typeface="+mn-lt"/>
            </a:endParaRPr>
          </a:p>
          <a:p>
            <a:pPr algn="ctr">
              <a:buNone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Age of Tara = Age of Emma + 3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136" y="1324634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FB88CE22-3290-4AE4-AB18-9541BA2B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988" y="4301992"/>
            <a:ext cx="5139811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buNone/>
            </a:pPr>
            <a:r>
              <a:rPr lang="en-GB" dirty="0">
                <a:latin typeface="+mn-lt"/>
              </a:rPr>
              <a:t>When Tara is 13, Emma is 3 years </a:t>
            </a:r>
            <a:r>
              <a:rPr lang="en-GB" b="1" dirty="0">
                <a:latin typeface="+mn-lt"/>
              </a:rPr>
              <a:t>younger </a:t>
            </a:r>
            <a:r>
              <a:rPr lang="en-GB" dirty="0">
                <a:latin typeface="+mn-lt"/>
              </a:rPr>
              <a:t>so she is </a:t>
            </a:r>
            <a:r>
              <a:rPr lang="en-GB" b="1" dirty="0">
                <a:latin typeface="+mn-lt"/>
              </a:rPr>
              <a:t>10.</a:t>
            </a:r>
          </a:p>
        </p:txBody>
      </p:sp>
      <p:sp>
        <p:nvSpPr>
          <p:cNvPr id="14" name="AutoShape 67">
            <a:extLst>
              <a:ext uri="{FF2B5EF4-FFF2-40B4-BE49-F238E27FC236}">
                <a16:creationId xmlns:a16="http://schemas.microsoft.com/office/drawing/2014/main" id="{DC554D33-84A8-46B2-B26F-50535DE7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988" y="2833092"/>
            <a:ext cx="5139812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c) What is the age of Emma when Tara is 13?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C0DBBC-2590-4FE8-8FD2-A03C17D024F2}"/>
              </a:ext>
            </a:extLst>
          </p:cNvPr>
          <p:cNvSpPr txBox="1"/>
          <p:nvPr/>
        </p:nvSpPr>
        <p:spPr>
          <a:xfrm>
            <a:off x="2144121" y="1347147"/>
            <a:ext cx="6997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Solving problems using formulae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EDF1747-6108-BF43-98BB-750299CE40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4863210" y="1370931"/>
            <a:ext cx="4311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Your turn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001D68C0-9962-4898-9678-FECF17F64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" y="29802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7" name="Picture 50" descr="Image result for pencil clipart7">
            <a:extLst>
              <a:ext uri="{FF2B5EF4-FFF2-40B4-BE49-F238E27FC236}">
                <a16:creationId xmlns:a16="http://schemas.microsoft.com/office/drawing/2014/main" id="{11678F29-AE08-4A79-941A-1F96F31A7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923" y="4556395"/>
            <a:ext cx="2102939" cy="204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5553A38-ABE7-4BED-9F2F-B0AB9CD51DE0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0" name="AutoShape 67">
            <a:extLst>
              <a:ext uri="{FF2B5EF4-FFF2-40B4-BE49-F238E27FC236}">
                <a16:creationId xmlns:a16="http://schemas.microsoft.com/office/drawing/2014/main" id="{8F2E6E73-A0CA-420E-A845-FCDD9D160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655" y="2228568"/>
            <a:ext cx="10456289" cy="192733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</a:t>
            </a:r>
            <a:r>
              <a:rPr lang="en-GB" b="1" dirty="0">
                <a:latin typeface="+mn-lt"/>
              </a:rPr>
              <a:t>formula</a:t>
            </a:r>
            <a:r>
              <a:rPr lang="en-GB" dirty="0">
                <a:latin typeface="+mn-lt"/>
              </a:rPr>
              <a:t> below shows the relationship between the ages of Matt’s dog and Clair’s dog:  </a:t>
            </a:r>
            <a:endParaRPr lang="en-GB" sz="3600" dirty="0">
              <a:latin typeface="+mn-lt"/>
            </a:endParaRPr>
          </a:p>
          <a:p>
            <a:pPr algn="ctr">
              <a:buNone/>
            </a:pPr>
            <a:r>
              <a:rPr lang="en-GB" sz="3600" b="1" dirty="0">
                <a:solidFill>
                  <a:srgbClr val="FF0000"/>
                </a:solidFill>
                <a:latin typeface="+mn-lt"/>
              </a:rPr>
              <a:t>Age of Matt’s dog = Age of Clair’s dog – 2</a:t>
            </a:r>
          </a:p>
        </p:txBody>
      </p:sp>
      <p:sp>
        <p:nvSpPr>
          <p:cNvPr id="13" name="AutoShape 67">
            <a:extLst>
              <a:ext uri="{FF2B5EF4-FFF2-40B4-BE49-F238E27FC236}">
                <a16:creationId xmlns:a16="http://schemas.microsoft.com/office/drawing/2014/main" id="{8CC8CE83-3080-47E9-897C-4DC4FE143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47" y="4556395"/>
            <a:ext cx="5056702" cy="64698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buNone/>
            </a:pPr>
            <a:r>
              <a:rPr lang="en-GB" dirty="0">
                <a:latin typeface="+mn-lt"/>
              </a:rPr>
              <a:t>a) Whose dog is older?</a:t>
            </a:r>
          </a:p>
        </p:txBody>
      </p:sp>
      <p:sp>
        <p:nvSpPr>
          <p:cNvPr id="14" name="AutoShape 67">
            <a:extLst>
              <a:ext uri="{FF2B5EF4-FFF2-40B4-BE49-F238E27FC236}">
                <a16:creationId xmlns:a16="http://schemas.microsoft.com/office/drawing/2014/main" id="{2649EE74-D360-4B7B-B8B7-13C17B91A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48" y="5409547"/>
            <a:ext cx="5056702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buNone/>
            </a:pPr>
            <a:r>
              <a:rPr lang="en-GB" dirty="0">
                <a:latin typeface="+mn-lt"/>
              </a:rPr>
              <a:t>b) What is the age of Matt’s dog when Clair’s dog is 9?</a:t>
            </a: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2C3C3F84-4FD6-484B-8628-3AE4F5A4D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907" y="4509503"/>
            <a:ext cx="3834017" cy="173664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c) How old is Clair’s dog when Matt’s dog is 4?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07F7255-8489-B543-92CE-6A7C05AC9B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401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9" y="2143819"/>
            <a:ext cx="11372214" cy="1845612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A plumber charges £40 per hour and also charges a £20 call-out fee.</a:t>
            </a:r>
          </a:p>
          <a:p>
            <a:pPr algn="ctr">
              <a:buNone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Cost of plumber = £40 x number of hours + £20 call-out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568" y="1264479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2" name="AutoShape 67">
            <a:extLst>
              <a:ext uri="{FF2B5EF4-FFF2-40B4-BE49-F238E27FC236}">
                <a16:creationId xmlns:a16="http://schemas.microsoft.com/office/drawing/2014/main" id="{7DCA2D12-914A-4561-802D-BD1564F4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580" y="4073744"/>
            <a:ext cx="7359833" cy="2608374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If we use the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, we can see that:</a:t>
            </a:r>
          </a:p>
          <a:p>
            <a:pPr>
              <a:buNone/>
            </a:pPr>
            <a:r>
              <a:rPr lang="en-GB" dirty="0">
                <a:latin typeface="+mn-lt"/>
              </a:rPr>
              <a:t>Cost of plumber	= £40 x 2 + £20</a:t>
            </a:r>
          </a:p>
          <a:p>
            <a:pPr>
              <a:buNone/>
            </a:pPr>
            <a:r>
              <a:rPr lang="en-GB" dirty="0">
                <a:latin typeface="+mn-lt"/>
              </a:rPr>
              <a:t>			= £80 + £20</a:t>
            </a:r>
          </a:p>
          <a:p>
            <a:pPr>
              <a:buNone/>
            </a:pPr>
            <a:r>
              <a:rPr lang="en-GB" dirty="0">
                <a:latin typeface="+mn-lt"/>
              </a:rPr>
              <a:t>			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= £100</a:t>
            </a: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FB88CE22-3290-4AE4-AB18-9541BA2B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9" y="4237193"/>
            <a:ext cx="3473119" cy="228147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How much would he charge for a job that takes 2 hours?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62A502-F19D-4D86-A5F3-EB3D81631A53}"/>
              </a:ext>
            </a:extLst>
          </p:cNvPr>
          <p:cNvSpPr txBox="1"/>
          <p:nvPr/>
        </p:nvSpPr>
        <p:spPr>
          <a:xfrm>
            <a:off x="2144121" y="1347147"/>
            <a:ext cx="6997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Solving problems using formulae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EE5B8BA-B1FD-9547-8D6A-A46A299A02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6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4863210" y="1370931"/>
            <a:ext cx="4311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Your turn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001D68C0-9962-4898-9678-FECF17F64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" y="29802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7" name="Picture 50" descr="Image result for pencil clipart7">
            <a:extLst>
              <a:ext uri="{FF2B5EF4-FFF2-40B4-BE49-F238E27FC236}">
                <a16:creationId xmlns:a16="http://schemas.microsoft.com/office/drawing/2014/main" id="{11678F29-AE08-4A79-941A-1F96F31A7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923" y="4556395"/>
            <a:ext cx="2102939" cy="204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5553A38-ABE7-4BED-9F2F-B0AB9CD51DE0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9" name="AutoShape 67">
            <a:extLst>
              <a:ext uri="{FF2B5EF4-FFF2-40B4-BE49-F238E27FC236}">
                <a16:creationId xmlns:a16="http://schemas.microsoft.com/office/drawing/2014/main" id="{57D8CB2A-9FD7-46F3-8FC4-7C9DA9831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9" y="2283099"/>
            <a:ext cx="11372214" cy="1940957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sz="3600" dirty="0">
                <a:latin typeface="+mn-lt"/>
              </a:rPr>
              <a:t>An electrician charges £50 per hour and </a:t>
            </a:r>
            <a:r>
              <a:rPr lang="en-GB" sz="3600">
                <a:latin typeface="+mn-lt"/>
              </a:rPr>
              <a:t>also charges a </a:t>
            </a:r>
            <a:r>
              <a:rPr lang="en-GB" sz="3600" dirty="0">
                <a:latin typeface="+mn-lt"/>
              </a:rPr>
              <a:t>£15 call-out fee. Write a </a:t>
            </a:r>
            <a:r>
              <a:rPr lang="en-GB" sz="3600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sz="3600" dirty="0">
                <a:latin typeface="+mn-lt"/>
              </a:rPr>
              <a:t> for the total cost of calling the electrician out.</a:t>
            </a:r>
          </a:p>
        </p:txBody>
      </p:sp>
      <p:sp>
        <p:nvSpPr>
          <p:cNvPr id="11" name="AutoShape 67">
            <a:extLst>
              <a:ext uri="{FF2B5EF4-FFF2-40B4-BE49-F238E27FC236}">
                <a16:creationId xmlns:a16="http://schemas.microsoft.com/office/drawing/2014/main" id="{A581BF7E-D199-4C62-9FAA-862F55702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52" y="4527229"/>
            <a:ext cx="8701915" cy="64698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b="1" dirty="0">
                <a:latin typeface="+mn-lt"/>
              </a:rPr>
              <a:t>Cost of electrician = __________________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7DE15B5-0A56-6C4B-8030-0885FF206A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91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9" y="2204770"/>
            <a:ext cx="11372214" cy="1300782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Sailing lessons cost £30 per hour and £15 for boat hire.</a:t>
            </a:r>
          </a:p>
          <a:p>
            <a:pPr algn="ctr">
              <a:buNone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Cost of sailing lesson = £30 x number of hours + £15 boat hire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261" y="1250654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FB88CE22-3290-4AE4-AB18-9541BA2B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9" y="4041427"/>
            <a:ext cx="11372214" cy="715089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sz="3600" dirty="0">
                <a:latin typeface="+mn-lt"/>
              </a:rPr>
              <a:t>How much would a 3-hour session cost?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62A502-F19D-4D86-A5F3-EB3D81631A53}"/>
              </a:ext>
            </a:extLst>
          </p:cNvPr>
          <p:cNvSpPr txBox="1"/>
          <p:nvPr/>
        </p:nvSpPr>
        <p:spPr>
          <a:xfrm>
            <a:off x="2399222" y="1254902"/>
            <a:ext cx="6997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Your turn</a:t>
            </a:r>
          </a:p>
        </p:txBody>
      </p:sp>
      <p:sp>
        <p:nvSpPr>
          <p:cNvPr id="14" name="AutoShape 67">
            <a:extLst>
              <a:ext uri="{FF2B5EF4-FFF2-40B4-BE49-F238E27FC236}">
                <a16:creationId xmlns:a16="http://schemas.microsoft.com/office/drawing/2014/main" id="{808B7888-4310-4E92-A43C-CCC92B0E1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00" y="5118165"/>
            <a:ext cx="11372214" cy="1328023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sz="3600" dirty="0">
                <a:latin typeface="+mn-lt"/>
              </a:rPr>
              <a:t>How much would a one-hour session every week for 7 weeks cost?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81FC941-41A4-7A49-A44A-77E9AC0C9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7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AFF5614-61E9-4E3C-BCBB-0A2C30245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6717" y="196754"/>
            <a:ext cx="6264275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dirty="0">
                <a:latin typeface="Calibri" panose="020F0502020204030204" pitchFamily="34" charset="0"/>
              </a:rPr>
              <a:t>Reasoning</a:t>
            </a:r>
            <a:endParaRPr lang="en-GB" alt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132A173-126A-489C-AB67-DD706CD66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113" y="1760750"/>
            <a:ext cx="8911908" cy="4864662"/>
          </a:xfrm>
          <a:solidFill>
            <a:srgbClr val="FFFED8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200" dirty="0"/>
              <a:t>The cost of hiring a taxi to travel </a:t>
            </a:r>
            <a:r>
              <a:rPr lang="en-GB" sz="3200" i="1" dirty="0"/>
              <a:t>n</a:t>
            </a:r>
            <a:r>
              <a:rPr lang="en-GB" sz="3200" dirty="0"/>
              <a:t> miles is given by the following formula: </a:t>
            </a:r>
            <a:r>
              <a:rPr lang="en-GB" sz="3600" b="1" dirty="0">
                <a:solidFill>
                  <a:srgbClr val="FF0000"/>
                </a:solidFill>
              </a:rPr>
              <a:t>c = £3 + n x £2</a:t>
            </a: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Joe and Alex are trying to work out the cost of travelling 15 miles. </a:t>
            </a:r>
          </a:p>
          <a:p>
            <a:pPr marL="0" indent="0">
              <a:buNone/>
            </a:pPr>
            <a:r>
              <a:rPr lang="en-GB" sz="3200" dirty="0"/>
              <a:t>Joe says the taxi will cost £33. </a:t>
            </a:r>
          </a:p>
          <a:p>
            <a:pPr marL="0" indent="0">
              <a:buNone/>
            </a:pPr>
            <a:r>
              <a:rPr lang="en-GB" sz="3200" dirty="0"/>
              <a:t>Alex says the taxi will cost £36. </a:t>
            </a:r>
          </a:p>
          <a:p>
            <a:pPr marL="0" indent="0">
              <a:buNone/>
            </a:pPr>
            <a:r>
              <a:rPr lang="en-GB" sz="3200" dirty="0"/>
              <a:t>Who is correct? Explain how you know.</a:t>
            </a:r>
          </a:p>
        </p:txBody>
      </p:sp>
      <p:pic>
        <p:nvPicPr>
          <p:cNvPr id="10244" name="Picture 1">
            <a:extLst>
              <a:ext uri="{FF2B5EF4-FFF2-40B4-BE49-F238E27FC236}">
                <a16:creationId xmlns:a16="http://schemas.microsoft.com/office/drawing/2014/main" id="{80E9FA88-97FE-497C-9C56-EA6CD931A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02" y="188913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Image result for Discuss Clip Art">
            <a:extLst>
              <a:ext uri="{FF2B5EF4-FFF2-40B4-BE49-F238E27FC236}">
                <a16:creationId xmlns:a16="http://schemas.microsoft.com/office/drawing/2014/main" id="{CCFF6A6F-935A-408B-9178-F3D3611EF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" b="12714"/>
          <a:stretch>
            <a:fillRect/>
          </a:stretch>
        </p:blipFill>
        <p:spPr bwMode="auto">
          <a:xfrm>
            <a:off x="9690821" y="4987052"/>
            <a:ext cx="1698674" cy="16090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9050F2-8AAD-AE43-8E74-56CA38FB96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20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AFF5614-61E9-4E3C-BCBB-0A2C30245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36717" y="196754"/>
            <a:ext cx="6264275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dirty="0">
                <a:latin typeface="Calibri" panose="020F0502020204030204" pitchFamily="34" charset="0"/>
              </a:rPr>
              <a:t>Reasoning</a:t>
            </a:r>
            <a:endParaRPr lang="en-GB" alt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132A173-126A-489C-AB67-DD706CD66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8912" y="1731401"/>
            <a:ext cx="8411979" cy="4864662"/>
          </a:xfrm>
          <a:solidFill>
            <a:srgbClr val="FFFED8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200" dirty="0"/>
              <a:t>The following formula can be used to convert miles to kilometres:</a:t>
            </a:r>
          </a:p>
          <a:p>
            <a:pPr marL="0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b="1" dirty="0">
                <a:solidFill>
                  <a:srgbClr val="FF0000"/>
                </a:solidFill>
              </a:rPr>
              <a:t>Distance in miles = Distance in kilometres x 1.6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Kate runs 5 miles.  </a:t>
            </a:r>
          </a:p>
          <a:p>
            <a:pPr marL="0" indent="0">
              <a:buNone/>
            </a:pPr>
            <a:r>
              <a:rPr lang="en-GB" sz="3200" dirty="0"/>
              <a:t>Jenny runs 7 kilometres.  </a:t>
            </a:r>
          </a:p>
          <a:p>
            <a:pPr marL="0" indent="0">
              <a:buNone/>
            </a:pPr>
            <a:r>
              <a:rPr lang="en-GB" sz="3200" dirty="0"/>
              <a:t>Who has run the furthest distance?</a:t>
            </a:r>
          </a:p>
        </p:txBody>
      </p:sp>
      <p:pic>
        <p:nvPicPr>
          <p:cNvPr id="10244" name="Picture 1">
            <a:extLst>
              <a:ext uri="{FF2B5EF4-FFF2-40B4-BE49-F238E27FC236}">
                <a16:creationId xmlns:a16="http://schemas.microsoft.com/office/drawing/2014/main" id="{80E9FA88-97FE-497C-9C56-EA6CD931A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02" y="188913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8" descr="Image result for Discuss Clip Art">
            <a:extLst>
              <a:ext uri="{FF2B5EF4-FFF2-40B4-BE49-F238E27FC236}">
                <a16:creationId xmlns:a16="http://schemas.microsoft.com/office/drawing/2014/main" id="{CCFF6A6F-935A-408B-9178-F3D3611EF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" b="12714"/>
          <a:stretch>
            <a:fillRect/>
          </a:stretch>
        </p:blipFill>
        <p:spPr bwMode="auto">
          <a:xfrm>
            <a:off x="9690821" y="4987052"/>
            <a:ext cx="1698674" cy="16090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B15659-E1AE-724F-AF6E-7112F1DC8A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30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52B422-395F-4A44-81F8-D6E2FECD78A7}"/>
              </a:ext>
            </a:extLst>
          </p:cNvPr>
          <p:cNvSpPr/>
          <p:nvPr/>
        </p:nvSpPr>
        <p:spPr>
          <a:xfrm>
            <a:off x="1420832" y="1624279"/>
            <a:ext cx="9350335" cy="2691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Links:  </a:t>
            </a:r>
          </a:p>
          <a:p>
            <a:pPr algn="ctr"/>
            <a:r>
              <a:rPr lang="en-GB" sz="3200" dirty="0">
                <a:solidFill>
                  <a:srgbClr val="002060"/>
                </a:solidFill>
              </a:rPr>
              <a:t>M7a – Can understand simple expressions using words and symbols</a:t>
            </a:r>
          </a:p>
          <a:p>
            <a:pPr algn="ctr"/>
            <a:r>
              <a:rPr lang="en-GB" sz="3200" dirty="0">
                <a:solidFill>
                  <a:srgbClr val="002060"/>
                </a:solidFill>
              </a:rPr>
              <a:t> M7b – Can use symbols to represent an unknown number or variable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BC2A9805-1445-4DA7-A0ED-B4C96D5B0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86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4E0AFB6-D4A1-4E85-A613-4107C3598B23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3E949E-964F-784B-94F0-8B7DD7B68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7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B834-FFCA-4D74-BC33-559E75C5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5873" y="365124"/>
            <a:ext cx="8619970" cy="1195323"/>
          </a:xfrm>
          <a:solidFill>
            <a:srgbClr val="FDFEDA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002060"/>
                </a:solidFill>
                <a:latin typeface="+mn-lt"/>
              </a:rPr>
              <a:t>Vocabulary: </a:t>
            </a:r>
            <a:r>
              <a:rPr lang="en-GB" sz="4000" b="1" dirty="0">
                <a:solidFill>
                  <a:srgbClr val="002060"/>
                </a:solidFill>
              </a:rPr>
              <a:t>using simple formulae</a:t>
            </a:r>
            <a:endParaRPr lang="en-GB" sz="40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8C3D4E-1CA5-4486-9BD7-97CB166B3BE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08" y="365124"/>
            <a:ext cx="1330509" cy="1325563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75A7142-34F1-4E54-A85B-FF703025B360}"/>
              </a:ext>
            </a:extLst>
          </p:cNvPr>
          <p:cNvSpPr/>
          <p:nvPr/>
        </p:nvSpPr>
        <p:spPr>
          <a:xfrm>
            <a:off x="580571" y="2568102"/>
            <a:ext cx="3918857" cy="3622071"/>
          </a:xfrm>
          <a:prstGeom prst="roundRect">
            <a:avLst/>
          </a:prstGeom>
          <a:solidFill>
            <a:srgbClr val="FFFE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00" dirty="0">
              <a:solidFill>
                <a:srgbClr val="002060"/>
              </a:solidFill>
            </a:endParaRPr>
          </a:p>
          <a:p>
            <a:pPr algn="ctr"/>
            <a:endParaRPr lang="en-GB" sz="4000" dirty="0">
              <a:solidFill>
                <a:srgbClr val="002060"/>
              </a:solidFill>
            </a:endParaRPr>
          </a:p>
          <a:p>
            <a:pPr algn="ctr"/>
            <a:endParaRPr lang="en-GB" sz="4000" dirty="0">
              <a:solidFill>
                <a:srgbClr val="002060"/>
              </a:solidFill>
            </a:endParaRPr>
          </a:p>
          <a:p>
            <a:pPr algn="ctr"/>
            <a:r>
              <a:rPr lang="en-GB" sz="4000" dirty="0">
                <a:solidFill>
                  <a:srgbClr val="002060"/>
                </a:solidFill>
              </a:rPr>
              <a:t>expression</a:t>
            </a:r>
          </a:p>
          <a:p>
            <a:pPr algn="ctr"/>
            <a:r>
              <a:rPr lang="en-GB" sz="4000" dirty="0">
                <a:solidFill>
                  <a:srgbClr val="002060"/>
                </a:solidFill>
              </a:rPr>
              <a:t>symbol</a:t>
            </a:r>
          </a:p>
          <a:p>
            <a:pPr algn="ctr"/>
            <a:r>
              <a:rPr lang="en-GB" sz="4000" dirty="0">
                <a:solidFill>
                  <a:srgbClr val="002060"/>
                </a:solidFill>
              </a:rPr>
              <a:t>formula</a:t>
            </a:r>
          </a:p>
          <a:p>
            <a:pPr algn="ctr"/>
            <a:r>
              <a:rPr lang="en-GB" sz="4000" dirty="0">
                <a:solidFill>
                  <a:srgbClr val="002060"/>
                </a:solidFill>
              </a:rPr>
              <a:t>substitute</a:t>
            </a:r>
          </a:p>
          <a:p>
            <a:pPr algn="ctr"/>
            <a:endParaRPr lang="en-GB" sz="4000" dirty="0">
              <a:solidFill>
                <a:srgbClr val="002060"/>
              </a:solidFill>
            </a:endParaRPr>
          </a:p>
          <a:p>
            <a:pPr algn="ctr"/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37ED3D-4640-4C99-BD8E-7128C709FBE2}"/>
              </a:ext>
            </a:extLst>
          </p:cNvPr>
          <p:cNvSpPr/>
          <p:nvPr/>
        </p:nvSpPr>
        <p:spPr>
          <a:xfrm>
            <a:off x="4891395" y="3184716"/>
            <a:ext cx="6420618" cy="2954591"/>
          </a:xfrm>
          <a:prstGeom prst="roundRect">
            <a:avLst/>
          </a:prstGeom>
          <a:solidFill>
            <a:srgbClr val="FFFE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en-US" sz="2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ctr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Teacher’s Note:</a:t>
            </a:r>
          </a:p>
          <a:p>
            <a:pPr algn="ctr"/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See ‘Vocabulary Shorts’ resource below for ideas and games to develop and embed vocabulary. </a:t>
            </a:r>
            <a:endParaRPr lang="en-US" altLang="en-US" sz="2400" dirty="0">
              <a:solidFill>
                <a:schemeClr val="tx2"/>
              </a:solidFill>
              <a:cs typeface="Arial" panose="020B0604020202020204" pitchFamily="34" charset="0"/>
              <a:hlinkClick r:id="rId4"/>
            </a:endParaRPr>
          </a:p>
          <a:p>
            <a:pPr algn="ctr"/>
            <a:endParaRPr lang="en-US" altLang="en-US" sz="2400" u="sng" dirty="0">
              <a:solidFill>
                <a:srgbClr val="1155CC"/>
              </a:solidFill>
              <a:cs typeface="Arial" panose="020B0604020202020204" pitchFamily="34" charset="0"/>
              <a:hlinkClick r:id="rId4"/>
            </a:endParaRPr>
          </a:p>
          <a:p>
            <a:pPr algn="ctr"/>
            <a:r>
              <a:rPr lang="en-US" altLang="en-US" u="sng" dirty="0">
                <a:solidFill>
                  <a:srgbClr val="1155CC"/>
                </a:solidFill>
                <a:cs typeface="Arial" panose="020B0604020202020204" pitchFamily="34" charset="0"/>
                <a:hlinkClick r:id="rId4"/>
              </a:rPr>
              <a:t>Vocabulary Shorts</a:t>
            </a:r>
            <a:endParaRPr lang="en-GB" u="sng" dirty="0"/>
          </a:p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A72A0DDC-487D-4E41-8D2B-C1EDF9886647}"/>
              </a:ext>
            </a:extLst>
          </p:cNvPr>
          <p:cNvSpPr/>
          <p:nvPr/>
        </p:nvSpPr>
        <p:spPr>
          <a:xfrm>
            <a:off x="4694747" y="2869924"/>
            <a:ext cx="699541" cy="629586"/>
          </a:xfrm>
          <a:prstGeom prst="star5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421198-A5FD-324F-93BC-4E0BB35D0C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91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AD6B895-163A-45A7-B897-BF7E2CE1B1C6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 dirty="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3903318" y="1341789"/>
            <a:ext cx="41852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What is a formula?</a:t>
            </a:r>
          </a:p>
        </p:txBody>
      </p:sp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470" y="2268791"/>
            <a:ext cx="2682259" cy="4265831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is 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rule</a:t>
            </a:r>
            <a:r>
              <a:rPr lang="en-GB" dirty="0">
                <a:latin typeface="+mn-lt"/>
              </a:rPr>
              <a:t> using numbers and words or symbols to help us work something out.  </a:t>
            </a:r>
          </a:p>
        </p:txBody>
      </p:sp>
      <p:sp>
        <p:nvSpPr>
          <p:cNvPr id="11" name="AutoShape 67">
            <a:extLst>
              <a:ext uri="{FF2B5EF4-FFF2-40B4-BE49-F238E27FC236}">
                <a16:creationId xmlns:a16="http://schemas.microsoft.com/office/drawing/2014/main" id="{C99B2CB7-C31B-46A4-ADED-C9328CC4E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989" y="2358593"/>
            <a:ext cx="8193541" cy="4086225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sz="3000" dirty="0">
                <a:latin typeface="+mn-lt"/>
              </a:rPr>
              <a:t>You will already be familiar with many </a:t>
            </a:r>
            <a:r>
              <a:rPr lang="en-GB" sz="3000" b="1" dirty="0">
                <a:solidFill>
                  <a:srgbClr val="FF0000"/>
                </a:solidFill>
                <a:latin typeface="+mn-lt"/>
              </a:rPr>
              <a:t>formulae</a:t>
            </a:r>
            <a:r>
              <a:rPr lang="en-GB" sz="3000" dirty="0">
                <a:latin typeface="+mn-lt"/>
              </a:rPr>
              <a:t>  (‘formulae’ is the plural of ‘formula’).  </a:t>
            </a:r>
          </a:p>
          <a:p>
            <a:pPr algn="ctr">
              <a:buNone/>
            </a:pPr>
            <a:r>
              <a:rPr lang="en-GB" sz="3000" dirty="0">
                <a:latin typeface="+mn-lt"/>
              </a:rPr>
              <a:t>For example, the </a:t>
            </a:r>
            <a:r>
              <a:rPr lang="en-GB" sz="3000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sz="3000" dirty="0">
                <a:latin typeface="+mn-lt"/>
              </a:rPr>
              <a:t> for working out the area of a rectangle is:</a:t>
            </a:r>
          </a:p>
          <a:p>
            <a:pPr algn="ctr">
              <a:buNone/>
            </a:pPr>
            <a:r>
              <a:rPr lang="en-GB" sz="3000" b="1" dirty="0">
                <a:solidFill>
                  <a:srgbClr val="FF0000"/>
                </a:solidFill>
                <a:latin typeface="+mn-lt"/>
              </a:rPr>
              <a:t>Area of rectangle = length x width</a:t>
            </a:r>
          </a:p>
          <a:p>
            <a:pPr algn="ctr">
              <a:buNone/>
            </a:pPr>
            <a:endParaRPr lang="en-GB" sz="3000" dirty="0"/>
          </a:p>
          <a:p>
            <a:pPr algn="ctr">
              <a:buNone/>
            </a:pPr>
            <a:r>
              <a:rPr lang="en-GB" sz="3000" dirty="0">
                <a:latin typeface="+mn-lt"/>
              </a:rPr>
              <a:t>Let’s look at some more examples of </a:t>
            </a:r>
            <a:r>
              <a:rPr lang="en-GB" sz="3000" b="1" dirty="0">
                <a:solidFill>
                  <a:srgbClr val="FF0000"/>
                </a:solidFill>
                <a:latin typeface="+mn-lt"/>
              </a:rPr>
              <a:t>formulae</a:t>
            </a:r>
            <a:r>
              <a:rPr lang="en-GB" sz="3000" dirty="0">
                <a:latin typeface="+mn-lt"/>
              </a:rPr>
              <a:t>...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12AB0E-6282-BF47-8574-57E74720DF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1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3115048" y="1347147"/>
            <a:ext cx="5839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Writing formulae</a:t>
            </a:r>
          </a:p>
        </p:txBody>
      </p:sp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20" y="2218823"/>
            <a:ext cx="10812381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time in New York is 5 hours behind the UK. Write 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for the time in the UK.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884" y="1273428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67">
            <a:extLst>
              <a:ext uri="{FF2B5EF4-FFF2-40B4-BE49-F238E27FC236}">
                <a16:creationId xmlns:a16="http://schemas.microsoft.com/office/drawing/2014/main" id="{DF59A75D-1E42-420A-9F0F-6BCEDA4C7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336" y="4200882"/>
            <a:ext cx="5139234" cy="173664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To work out the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, let’s first try a few real examples: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7" name="AutoShape 67">
            <a:extLst>
              <a:ext uri="{FF2B5EF4-FFF2-40B4-BE49-F238E27FC236}">
                <a16:creationId xmlns:a16="http://schemas.microsoft.com/office/drawing/2014/main" id="{0FAEC7E3-B30C-40A6-A867-3C2B0C744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646" y="3604974"/>
            <a:ext cx="4506767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When it is 8pm in the UK, it is 3pm in New York.</a:t>
            </a:r>
          </a:p>
        </p:txBody>
      </p:sp>
      <p:sp>
        <p:nvSpPr>
          <p:cNvPr id="18" name="AutoShape 67">
            <a:extLst>
              <a:ext uri="{FF2B5EF4-FFF2-40B4-BE49-F238E27FC236}">
                <a16:creationId xmlns:a16="http://schemas.microsoft.com/office/drawing/2014/main" id="{B0A093BD-1B05-4907-9A97-965DA3F3F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646" y="4915952"/>
            <a:ext cx="4506767" cy="173664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When it is 9.30am in the UK, it is 4:30am in New York.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8C69B91-3192-534D-B70C-003BC37C22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2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3115048" y="1347147"/>
            <a:ext cx="5839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Writing formulae</a:t>
            </a:r>
          </a:p>
        </p:txBody>
      </p:sp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20" y="2218823"/>
            <a:ext cx="10812381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time in New York is 5 hours behind the UK. Write 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for the time in the UK.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414" y="1270855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4" name="AutoShape 67">
            <a:extLst>
              <a:ext uri="{FF2B5EF4-FFF2-40B4-BE49-F238E27FC236}">
                <a16:creationId xmlns:a16="http://schemas.microsoft.com/office/drawing/2014/main" id="{2F4304AB-5D33-4F7E-A9E7-C2F9C54E4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646" y="3562919"/>
            <a:ext cx="4506767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When it is 8pm in the UK, it is 3pm in New York.</a:t>
            </a: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B9BDFBF6-E1D1-4AC4-AC02-B9FC85B15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646" y="4915952"/>
            <a:ext cx="4506767" cy="173664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When it is 9.30am in the UK, it is 4:30am in New York.</a:t>
            </a:r>
          </a:p>
        </p:txBody>
      </p:sp>
      <p:sp>
        <p:nvSpPr>
          <p:cNvPr id="13" name="AutoShape 67">
            <a:extLst>
              <a:ext uri="{FF2B5EF4-FFF2-40B4-BE49-F238E27FC236}">
                <a16:creationId xmlns:a16="http://schemas.microsoft.com/office/drawing/2014/main" id="{8F4EFE36-1322-416C-AFBA-2B92B2298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87" y="3616873"/>
            <a:ext cx="6827936" cy="3044238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We therefore know that to find the time in New York, we </a:t>
            </a:r>
            <a:r>
              <a:rPr lang="en-GB" b="1" dirty="0">
                <a:latin typeface="+mn-lt"/>
              </a:rPr>
              <a:t>take 5 hours away from the time in the UK</a:t>
            </a:r>
            <a:r>
              <a:rPr lang="en-GB" dirty="0">
                <a:latin typeface="+mn-lt"/>
              </a:rPr>
              <a:t>. </a:t>
            </a:r>
          </a:p>
          <a:p>
            <a:pPr algn="ctr">
              <a:buNone/>
            </a:pPr>
            <a:r>
              <a:rPr lang="en-GB" dirty="0">
                <a:latin typeface="+mn-lt"/>
              </a:rPr>
              <a:t>Let’s put this in 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:</a:t>
            </a:r>
          </a:p>
          <a:p>
            <a:pPr algn="ctr">
              <a:buNone/>
            </a:pPr>
            <a:r>
              <a:rPr lang="en-GB" b="1" dirty="0">
                <a:solidFill>
                  <a:srgbClr val="FF0000"/>
                </a:solidFill>
                <a:latin typeface="+mn-lt"/>
              </a:rPr>
              <a:t>Time in New York = Time in UK – 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AF498BC-6C19-6F40-B358-2515AB54AA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93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3115048" y="1347147"/>
            <a:ext cx="5839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Writing formulae</a:t>
            </a:r>
          </a:p>
        </p:txBody>
      </p:sp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20" y="2218823"/>
            <a:ext cx="10812381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time in New York is 5 hours behind the UK. Write 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for the time in the UK.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627" y="1246757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6" name="AutoShape 67">
            <a:extLst>
              <a:ext uri="{FF2B5EF4-FFF2-40B4-BE49-F238E27FC236}">
                <a16:creationId xmlns:a16="http://schemas.microsoft.com/office/drawing/2014/main" id="{4AC0D053-DE67-45BF-8823-DEC6A3F20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0177" y="4177436"/>
            <a:ext cx="4506767" cy="173664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Using the same strategy as before, let’s try a few real times…</a:t>
            </a:r>
          </a:p>
        </p:txBody>
      </p:sp>
      <p:sp>
        <p:nvSpPr>
          <p:cNvPr id="17" name="AutoShape 67">
            <a:extLst>
              <a:ext uri="{FF2B5EF4-FFF2-40B4-BE49-F238E27FC236}">
                <a16:creationId xmlns:a16="http://schemas.microsoft.com/office/drawing/2014/main" id="{9029F70B-A346-4DA9-B597-2C25A0128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15" y="3565950"/>
            <a:ext cx="5625201" cy="301699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What if we wanted to work this out the other way round? Could you complete the following formula?</a:t>
            </a:r>
          </a:p>
          <a:p>
            <a:pPr algn="ctr">
              <a:buNone/>
            </a:pPr>
            <a:r>
              <a:rPr lang="en-GB" sz="3600" b="1" dirty="0">
                <a:solidFill>
                  <a:srgbClr val="FF0000"/>
                </a:solidFill>
                <a:latin typeface="+mn-lt"/>
              </a:rPr>
              <a:t>Time in UK = _______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B9A267C-40EE-E648-A5A1-38C6A1BD3B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00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3115048" y="1347147"/>
            <a:ext cx="5839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Writing formulae</a:t>
            </a:r>
          </a:p>
        </p:txBody>
      </p:sp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20" y="2218823"/>
            <a:ext cx="10812381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time in New York is 5 hours behind the UK. Write 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for the time in the UK.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414" y="1220086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2" name="AutoShape 67">
            <a:extLst>
              <a:ext uri="{FF2B5EF4-FFF2-40B4-BE49-F238E27FC236}">
                <a16:creationId xmlns:a16="http://schemas.microsoft.com/office/drawing/2014/main" id="{7DCA2D12-914A-4561-802D-BD1564F4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815" y="3565950"/>
            <a:ext cx="5625201" cy="301699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What if we wanted to work this out the other way round? Could you complete the following formula?</a:t>
            </a:r>
          </a:p>
          <a:p>
            <a:pPr algn="ctr">
              <a:buNone/>
            </a:pPr>
            <a:r>
              <a:rPr lang="en-GB" sz="3600" b="1" dirty="0">
                <a:solidFill>
                  <a:srgbClr val="FF0000"/>
                </a:solidFill>
                <a:latin typeface="+mn-lt"/>
              </a:rPr>
              <a:t>Time in UK = _______</a:t>
            </a:r>
            <a:endParaRPr lang="en-GB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AutoShape 67">
            <a:extLst>
              <a:ext uri="{FF2B5EF4-FFF2-40B4-BE49-F238E27FC236}">
                <a16:creationId xmlns:a16="http://schemas.microsoft.com/office/drawing/2014/main" id="{4AC0D053-DE67-45BF-8823-DEC6A3F20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42643"/>
            <a:ext cx="4835013" cy="1532334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>
                <a:latin typeface="+mn-lt"/>
              </a:rPr>
              <a:t>If the time in New York is 2.00pm, the time in the UK is 7.00pm.</a:t>
            </a:r>
          </a:p>
        </p:txBody>
      </p:sp>
      <p:sp>
        <p:nvSpPr>
          <p:cNvPr id="13" name="AutoShape 67">
            <a:extLst>
              <a:ext uri="{FF2B5EF4-FFF2-40B4-BE49-F238E27FC236}">
                <a16:creationId xmlns:a16="http://schemas.microsoft.com/office/drawing/2014/main" id="{C3A9C530-2A1F-48A8-A035-C9EEE3008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163742"/>
            <a:ext cx="4835013" cy="1532334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>
                <a:latin typeface="+mn-lt"/>
              </a:rPr>
              <a:t>If the time in New York is 1.00am, the time in the UK is 6.00am.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79EAAB6-4D5D-D841-BA10-5E6904AB0F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3115048" y="1347147"/>
            <a:ext cx="5839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002060"/>
                </a:solidFill>
              </a:rPr>
              <a:t>Writing formulae</a:t>
            </a:r>
          </a:p>
        </p:txBody>
      </p:sp>
      <p:sp>
        <p:nvSpPr>
          <p:cNvPr id="7" name="AutoShape 67">
            <a:extLst>
              <a:ext uri="{FF2B5EF4-FFF2-40B4-BE49-F238E27FC236}">
                <a16:creationId xmlns:a16="http://schemas.microsoft.com/office/drawing/2014/main" id="{299BCE47-EC74-40E6-BC18-C5E6B9483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520" y="2218823"/>
            <a:ext cx="10812381" cy="1191816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dirty="0">
                <a:latin typeface="+mn-lt"/>
              </a:rPr>
              <a:t>The time in New York is 5 hours behind the UK. Write a </a:t>
            </a:r>
            <a:r>
              <a:rPr lang="en-GB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dirty="0">
                <a:latin typeface="+mn-lt"/>
              </a:rPr>
              <a:t> for the time in the UK.</a:t>
            </a:r>
          </a:p>
        </p:txBody>
      </p:sp>
      <p:pic>
        <p:nvPicPr>
          <p:cNvPr id="10" name="Picture 6" descr="Image result for eyes cartoon">
            <a:extLst>
              <a:ext uri="{FF2B5EF4-FFF2-40B4-BE49-F238E27FC236}">
                <a16:creationId xmlns:a16="http://schemas.microsoft.com/office/drawing/2014/main" id="{C42DA087-380E-444B-A200-9556ED639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133" y="1301981"/>
            <a:ext cx="1152290" cy="834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714BD0-EB73-404F-B4B5-63E3385436D5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2" name="AutoShape 67">
            <a:extLst>
              <a:ext uri="{FF2B5EF4-FFF2-40B4-BE49-F238E27FC236}">
                <a16:creationId xmlns:a16="http://schemas.microsoft.com/office/drawing/2014/main" id="{7DCA2D12-914A-4561-802D-BD1564F4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57" y="3848580"/>
            <a:ext cx="6663814" cy="2451735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dirty="0">
                <a:latin typeface="+mn-lt"/>
              </a:rPr>
              <a:t>This time, to find the time in the UK when we know the time in New York, </a:t>
            </a:r>
            <a:r>
              <a:rPr lang="en-GB" b="1" dirty="0">
                <a:latin typeface="+mn-lt"/>
              </a:rPr>
              <a:t>we need to add 5</a:t>
            </a:r>
            <a:r>
              <a:rPr lang="en-GB" dirty="0">
                <a:latin typeface="+mn-lt"/>
              </a:rPr>
              <a:t> so:  </a:t>
            </a:r>
          </a:p>
          <a:p>
            <a:pPr>
              <a:buNone/>
            </a:pPr>
            <a:r>
              <a:rPr lang="en-GB" sz="3400" b="1" dirty="0">
                <a:solidFill>
                  <a:srgbClr val="FF0000"/>
                </a:solidFill>
                <a:latin typeface="+mn-lt"/>
              </a:rPr>
              <a:t>Time in UK = Time in New York + 5</a:t>
            </a:r>
          </a:p>
        </p:txBody>
      </p:sp>
      <p:sp>
        <p:nvSpPr>
          <p:cNvPr id="14" name="AutoShape 67">
            <a:extLst>
              <a:ext uri="{FF2B5EF4-FFF2-40B4-BE49-F238E27FC236}">
                <a16:creationId xmlns:a16="http://schemas.microsoft.com/office/drawing/2014/main" id="{82905CF1-18C5-4A46-AC73-AA84EF4F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42643"/>
            <a:ext cx="4835013" cy="1532334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>
                <a:latin typeface="+mn-lt"/>
              </a:rPr>
              <a:t>If the time in New York is 2.00pm, the time in the UK is 7.00pm.</a:t>
            </a: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FB88CE22-3290-4AE4-AB18-9541BA2B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163742"/>
            <a:ext cx="4835013" cy="1532334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GB" sz="2800" dirty="0">
                <a:latin typeface="+mn-lt"/>
              </a:rPr>
              <a:t>If the time in New York is 1.00am, the time in the UK is 6.00am.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F6302A6-0422-F04B-A458-96AA427114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41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3FCD5893-BEB4-47AE-9669-0361F0967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32" y="110588"/>
            <a:ext cx="12001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3ED955-FAF2-4973-A4A8-3F2C14C8F28A}"/>
              </a:ext>
            </a:extLst>
          </p:cNvPr>
          <p:cNvSpPr txBox="1"/>
          <p:nvPr/>
        </p:nvSpPr>
        <p:spPr>
          <a:xfrm>
            <a:off x="4863210" y="1370931"/>
            <a:ext cx="4311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02060"/>
                </a:solidFill>
              </a:rPr>
              <a:t>Your turn</a:t>
            </a:r>
          </a:p>
        </p:txBody>
      </p:sp>
      <p:sp>
        <p:nvSpPr>
          <p:cNvPr id="2" name="Rectangle 11">
            <a:extLst>
              <a:ext uri="{FF2B5EF4-FFF2-40B4-BE49-F238E27FC236}">
                <a16:creationId xmlns:a16="http://schemas.microsoft.com/office/drawing/2014/main" id="{001D68C0-9962-4898-9678-FECF17F64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" y="29802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7" name="Picture 50" descr="Image result for pencil clipart7">
            <a:extLst>
              <a:ext uri="{FF2B5EF4-FFF2-40B4-BE49-F238E27FC236}">
                <a16:creationId xmlns:a16="http://schemas.microsoft.com/office/drawing/2014/main" id="{11678F29-AE08-4A79-941A-1F96F31A7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923" y="4556395"/>
            <a:ext cx="2102939" cy="204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5553A38-ABE7-4BED-9F2F-B0AB9CD51DE0}"/>
              </a:ext>
            </a:extLst>
          </p:cNvPr>
          <p:cNvSpPr txBox="1">
            <a:spLocks/>
          </p:cNvSpPr>
          <p:nvPr/>
        </p:nvSpPr>
        <p:spPr>
          <a:xfrm>
            <a:off x="1671145" y="102387"/>
            <a:ext cx="8649559" cy="100725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3200" b="1" dirty="0">
              <a:solidFill>
                <a:srgbClr val="002060"/>
              </a:solidFill>
            </a:endParaRPr>
          </a:p>
          <a:p>
            <a:pPr algn="ctr"/>
            <a:r>
              <a:rPr lang="en-GB" sz="3200">
                <a:solidFill>
                  <a:srgbClr val="002060"/>
                </a:solidFill>
              </a:rPr>
              <a:t>Can use simple formulae</a:t>
            </a:r>
          </a:p>
          <a:p>
            <a:pPr algn="ctr"/>
            <a:endParaRPr lang="en-GB" sz="3200" b="1" dirty="0">
              <a:solidFill>
                <a:srgbClr val="002060"/>
              </a:solidFill>
            </a:endParaRPr>
          </a:p>
        </p:txBody>
      </p:sp>
      <p:sp>
        <p:nvSpPr>
          <p:cNvPr id="13" name="AutoShape 67">
            <a:extLst>
              <a:ext uri="{FF2B5EF4-FFF2-40B4-BE49-F238E27FC236}">
                <a16:creationId xmlns:a16="http://schemas.microsoft.com/office/drawing/2014/main" id="{39CD3FF4-D6E9-4546-AA91-3BF2F1E67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363" y="2546320"/>
            <a:ext cx="10812381" cy="1450610"/>
          </a:xfrm>
          <a:prstGeom prst="roundRect">
            <a:avLst>
              <a:gd name="adj" fmla="val 16667"/>
            </a:avLst>
          </a:prstGeom>
          <a:solidFill>
            <a:srgbClr val="FDFED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GB" sz="3600" dirty="0">
                <a:latin typeface="+mn-lt"/>
              </a:rPr>
              <a:t>The time in Greece is 2 hours ahead of the UK. </a:t>
            </a:r>
          </a:p>
          <a:p>
            <a:pPr algn="ctr">
              <a:buNone/>
            </a:pPr>
            <a:r>
              <a:rPr lang="en-GB" sz="3600" dirty="0">
                <a:latin typeface="+mn-lt"/>
              </a:rPr>
              <a:t>Write a </a:t>
            </a:r>
            <a:r>
              <a:rPr lang="en-GB" sz="3600" b="1" dirty="0">
                <a:solidFill>
                  <a:srgbClr val="FF0000"/>
                </a:solidFill>
                <a:latin typeface="+mn-lt"/>
              </a:rPr>
              <a:t>formula</a:t>
            </a:r>
            <a:r>
              <a:rPr lang="en-GB" sz="3600" dirty="0">
                <a:latin typeface="+mn-lt"/>
              </a:rPr>
              <a:t> for the time in the UK.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DFA928-9A7E-F74C-BC12-82F91EC8BE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63067" y="321198"/>
            <a:ext cx="1388069" cy="929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34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1306</Words>
  <Application>Microsoft Macintosh PowerPoint</Application>
  <PresentationFormat>Widescreen</PresentationFormat>
  <Paragraphs>185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Vocabulary: using simple formulae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Reasoning</vt:lpstr>
      <vt:lpstr>Reasoning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Robertson</dc:creator>
  <cp:lastModifiedBy>PiXL 2</cp:lastModifiedBy>
  <cp:revision>3</cp:revision>
  <dcterms:created xsi:type="dcterms:W3CDTF">2018-08-12T09:54:51Z</dcterms:created>
  <dcterms:modified xsi:type="dcterms:W3CDTF">2018-09-10T07:53:01Z</dcterms:modified>
</cp:coreProperties>
</file>