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402" r:id="rId4"/>
    <p:sldId id="458" r:id="rId5"/>
    <p:sldId id="475" r:id="rId6"/>
    <p:sldId id="459" r:id="rId7"/>
    <p:sldId id="472" r:id="rId8"/>
    <p:sldId id="460" r:id="rId9"/>
    <p:sldId id="462" r:id="rId10"/>
    <p:sldId id="463" r:id="rId11"/>
    <p:sldId id="464" r:id="rId12"/>
    <p:sldId id="465" r:id="rId13"/>
    <p:sldId id="457" r:id="rId14"/>
    <p:sldId id="473" r:id="rId15"/>
    <p:sldId id="467" r:id="rId16"/>
    <p:sldId id="474" r:id="rId17"/>
    <p:sldId id="469" r:id="rId18"/>
    <p:sldId id="374" r:id="rId19"/>
    <p:sldId id="470" r:id="rId20"/>
    <p:sldId id="471" r:id="rId21"/>
    <p:sldId id="45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829D4-45B7-4A29-97CB-43EE8EDD0579}" v="137" dt="2018-08-31T17:10:53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1961" autoAdjust="0"/>
  </p:normalViewPr>
  <p:slideViewPr>
    <p:cSldViewPr snapToGrid="0">
      <p:cViewPr varScale="1">
        <p:scale>
          <a:sx n="89" d="100"/>
          <a:sy n="89" d="100"/>
        </p:scale>
        <p:origin x="1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78DD-4AD0-4C92-8A66-5204EF6915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198F-8B20-413E-A417-7A35C09CE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0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9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6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5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085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09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9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66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8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7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198F-8B20-413E-A417-7A35C09CE0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0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9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7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435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more than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written as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+ 7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less than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written as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- 20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3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934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this expression have brackets around the multiplications?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the order in which we do operations. Multiplication comes before addition so this expression is the same as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x a) + (3 x c)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2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0696F-DC06-41D3-BE7F-9EC68F23F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54F14D-98FD-422A-ACFC-73327494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B208F-1586-418C-9F62-357430FF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1A4B6-DDCB-4911-89B0-20205CF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235E4-04F9-4AA7-87A6-9F56422B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72BF0-2FC0-4EFD-821F-C5C43494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39BD15-36DA-4B64-8C90-6372E6B0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4CA1C5-7105-4DB7-8EDA-82D2EEBE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E279C-83D7-4BCF-A9EA-F237D21D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4A08AD-90D6-41B6-A658-D9F1B427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F4357C-F4BE-40D1-9CEA-8A5E5C07E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DAE9E1-B40F-40E0-A081-1C883DBF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D52EC-7BFC-4B0A-BA53-0EAA0E8B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F36618-130A-474A-81FB-8EAB623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AE5D-1407-4F93-ABC8-96C60BCC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87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2619B-D785-477F-8158-DE8BD677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60215-B2C9-4364-B695-F13D3BE3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CA50F-E3CC-4558-B813-F72B808D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9D6B80-0345-422F-8BAC-90B10565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16FC2-CB1C-45AD-96D4-D1D9F04D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D0AAA-FA05-4E29-94E4-056F3019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966D2-C0D2-420D-BD9B-8F80E392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88B322-414F-4AE0-8578-0AB40F07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7B57A2-EF31-44BD-9275-4803851F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1BEFD-F991-467E-963E-4F2938A3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7D5FD-0806-4CE9-B062-5DCEC78E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FEC01A-D6C3-4063-9678-15EE26D28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0C4EA6-B9EB-465F-A390-4F32A3AB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F9B2E-EE12-444D-B103-929851B6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5E4549-6C64-42A8-9EA3-684A2B90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B63B79-C536-473D-BF05-1FB01846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B8A7B-C6E4-4F44-9B42-40E8E13A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75D89B-6F9E-4984-B804-A4466EA7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7AEDD4-BB61-4D9E-BB59-830ECF4CB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D92C4E-1031-4980-B14E-6D435465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4BC355-B483-45C7-8608-B9A6D109C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78531E-FEE9-4C9E-9DCE-C0361966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BF0D2E-72EE-4B97-8D3E-7622FDF4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E2E51D-5D61-4E2C-92BE-85A26942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4BA45-976E-4A43-BA91-2F0C0F9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8765B0-4342-4B47-9C8B-A85B6223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5D40C1-FB88-4086-933E-FDF0E1A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77F347-3E7F-4F72-9181-C4ABFDCD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2926D-CFA1-4F1B-9B10-AF7729F4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3A6978-17E2-4965-94DA-13B78E8F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B21CF9-FB3F-46DA-BF99-C1FDE725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BEFCD-CDA5-4E71-B68D-99D5F277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9DB07-B701-478A-A377-6CEF278F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22EA99-1282-4171-A1C1-38BAF697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B88A6E-641E-4703-9C08-F88FB5BE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EFAF4C-7EC0-4DD0-90A4-44FFFE6B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81EA9-22E6-4010-BE09-4CC76FB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A903C-7473-4757-8421-D7955E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027254-DA4A-4A03-A302-417D35FB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304AB9-1B74-45C8-B0BC-421F31E0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95499C-169A-473E-8C8E-E74D20A3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DA598-FF84-4213-8319-D539FD0A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698650-8C36-45DF-9F02-40618397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C914CB-9E05-45B6-A205-BBE9DE8E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AC1EC-0910-4B8C-B4BF-B66D6454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792BF-0091-4EAC-89CC-6B52D3130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2667-3B91-42DD-8688-CB80D2D664F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8657E-3338-4B94-8033-C496635FF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87623-DC9B-42AF-9605-5BBA78448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6.gi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auth.pixl.org.uk/primary#!/Resources//Currency/Whole%20School%20Materials/English/Writing/PiXL%20Vocabulary%20(June%202018)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10226585" cy="309428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dirty="0">
                <a:solidFill>
                  <a:srgbClr val="002060"/>
                </a:solidFill>
              </a:rPr>
              <a:t>Can understand simple expressions using words and symbols</a:t>
            </a:r>
            <a:endParaRPr lang="en-GB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80ED-763D-D544-B1A9-BDA7EEF8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6" y="2694631"/>
            <a:ext cx="5931412" cy="372527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cost of a cinema ticket in pounds is </a:t>
            </a:r>
            <a:r>
              <a:rPr lang="en-GB" sz="2800" b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</a:t>
            </a:r>
            <a:r>
              <a:rPr lang="en-GB" sz="2800" b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children.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  <a:p>
            <a:pPr>
              <a:buNone/>
            </a:pPr>
            <a:r>
              <a:rPr lang="en-GB" sz="2800" dirty="0">
                <a:latin typeface="+mn-lt"/>
              </a:rPr>
              <a:t>b) 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cost of 2 adults and 3 children going to the cinema.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6" y="1629309"/>
            <a:ext cx="5129307" cy="18728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000" dirty="0">
                <a:latin typeface="+mn-lt"/>
              </a:rPr>
              <a:t>Top Tip</a:t>
            </a:r>
          </a:p>
          <a:p>
            <a:pPr algn="ctr">
              <a:buNone/>
            </a:pPr>
            <a:r>
              <a:rPr lang="en-GB" sz="2000" dirty="0">
                <a:latin typeface="+mn-lt"/>
              </a:rPr>
              <a:t>Try not to be confused by the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letters</a:t>
            </a:r>
            <a:r>
              <a:rPr lang="en-GB" sz="2000" dirty="0">
                <a:latin typeface="+mn-lt"/>
              </a:rPr>
              <a:t>. If you get stuck, just think about which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calculations</a:t>
            </a:r>
            <a:r>
              <a:rPr lang="en-GB" sz="2000" dirty="0">
                <a:latin typeface="+mn-lt"/>
              </a:rPr>
              <a:t> you would do if you were given a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number</a:t>
            </a:r>
            <a:r>
              <a:rPr lang="en-GB" sz="2000" dirty="0">
                <a:latin typeface="+mn-lt"/>
              </a:rPr>
              <a:t> instead of the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letter</a:t>
            </a:r>
            <a:r>
              <a:rPr lang="en-GB" sz="2000" dirty="0">
                <a:latin typeface="+mn-lt"/>
              </a:rPr>
              <a:t>. 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0A504005-D53A-491E-B992-A6C7757B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5" y="3784291"/>
            <a:ext cx="5129307" cy="271734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000" dirty="0">
                <a:latin typeface="+mn-lt"/>
              </a:rPr>
              <a:t>For example, imagine you were told that adult tickets costs £</a:t>
            </a:r>
            <a:r>
              <a:rPr lang="en-GB" sz="2000" b="1" dirty="0">
                <a:latin typeface="+mn-lt"/>
              </a:rPr>
              <a:t>5 </a:t>
            </a:r>
            <a:r>
              <a:rPr lang="en-GB" sz="2000" dirty="0">
                <a:latin typeface="+mn-lt"/>
              </a:rPr>
              <a:t>and children’s tickets cost £</a:t>
            </a:r>
            <a:r>
              <a:rPr lang="en-GB" sz="2000" b="1" dirty="0">
                <a:latin typeface="+mn-lt"/>
              </a:rPr>
              <a:t>4</a:t>
            </a:r>
            <a:r>
              <a:rPr lang="en-GB" sz="2000" dirty="0">
                <a:latin typeface="+mn-lt"/>
              </a:rPr>
              <a:t>. If we were asked to write down a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2000" dirty="0">
                <a:latin typeface="+mn-lt"/>
              </a:rPr>
              <a:t> (not the final answer) to work out the total cost of 2 adults and 3 children, this would simply be: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2 x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GB" sz="2800" dirty="0">
                <a:latin typeface="+mn-lt"/>
              </a:rPr>
              <a:t> + 3 x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4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2BD513-AF79-724C-A460-D0562F596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6" y="2694631"/>
            <a:ext cx="5931412" cy="372527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cost of a cinema ticket in pounds is </a:t>
            </a:r>
            <a:r>
              <a:rPr lang="en-GB" sz="2800" b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</a:t>
            </a:r>
            <a:r>
              <a:rPr lang="en-GB" sz="2800" b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children.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  <a:p>
            <a:pPr>
              <a:buNone/>
            </a:pPr>
            <a:r>
              <a:rPr lang="en-GB" sz="2800" dirty="0">
                <a:latin typeface="+mn-lt"/>
              </a:rPr>
              <a:t>b) 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cost of 2 adults and 3 children going to the cinema.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4" y="1896666"/>
            <a:ext cx="5129307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What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2800" dirty="0">
                <a:latin typeface="+mn-lt"/>
              </a:rPr>
              <a:t> would you write down if the prices were £</a:t>
            </a:r>
            <a:r>
              <a:rPr lang="en-GB" sz="2800" b="1" dirty="0">
                <a:latin typeface="+mn-lt"/>
              </a:rPr>
              <a:t>7</a:t>
            </a:r>
            <a:r>
              <a:rPr lang="en-GB" sz="2800" dirty="0">
                <a:latin typeface="+mn-lt"/>
              </a:rPr>
              <a:t> for adults and £</a:t>
            </a:r>
            <a:r>
              <a:rPr lang="en-GB" sz="2800" b="1" dirty="0">
                <a:latin typeface="+mn-lt"/>
              </a:rPr>
              <a:t>3</a:t>
            </a:r>
            <a:r>
              <a:rPr lang="en-GB" sz="2800" dirty="0">
                <a:latin typeface="+mn-lt"/>
              </a:rPr>
              <a:t> for children? 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0A504005-D53A-491E-B992-A6C7757B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3" y="3669177"/>
            <a:ext cx="5129307" cy="226785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2800" dirty="0">
                <a:latin typeface="+mn-lt"/>
              </a:rPr>
              <a:t> for the total cost for 2 adults and 3 children would simply be:</a:t>
            </a:r>
          </a:p>
          <a:p>
            <a:pPr algn="ctr">
              <a:buNone/>
            </a:pPr>
            <a:r>
              <a:rPr lang="en-GB" sz="3600" dirty="0">
                <a:latin typeface="+mn-lt"/>
              </a:rPr>
              <a:t>2 x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GB" sz="3600" dirty="0">
                <a:latin typeface="+mn-lt"/>
              </a:rPr>
              <a:t> + 3 x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4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22249E-03B4-984D-8BCD-B507D5695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6" y="2694631"/>
            <a:ext cx="5931412" cy="372527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cost of a cinema ticket in pounds is </a:t>
            </a:r>
            <a:r>
              <a:rPr lang="en-GB" sz="2800" b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</a:t>
            </a:r>
            <a:r>
              <a:rPr lang="en-GB" sz="2800" b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children.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  <a:p>
            <a:pPr>
              <a:buNone/>
            </a:pPr>
            <a:r>
              <a:rPr lang="en-GB" sz="2800" dirty="0">
                <a:latin typeface="+mn-lt"/>
              </a:rPr>
              <a:t>b) 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cost of 2 adults and 3 children going to the cinema.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3" y="1520806"/>
            <a:ext cx="5129307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What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2800" dirty="0">
                <a:latin typeface="+mn-lt"/>
              </a:rPr>
              <a:t> would you write down if the prices were     £</a:t>
            </a:r>
            <a:r>
              <a:rPr lang="en-GB" sz="2800" b="1" i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£</a:t>
            </a:r>
            <a:r>
              <a:rPr lang="en-GB" sz="2800" b="1" i="1" dirty="0">
                <a:latin typeface="+mn-lt"/>
              </a:rPr>
              <a:t>c </a:t>
            </a:r>
            <a:r>
              <a:rPr lang="en-GB" sz="2800" dirty="0">
                <a:latin typeface="+mn-lt"/>
              </a:rPr>
              <a:t>for children? 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0A504005-D53A-491E-B992-A6C7757B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3" y="3408869"/>
            <a:ext cx="5129307" cy="294889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The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calculation</a:t>
            </a:r>
            <a:r>
              <a:rPr lang="en-GB" sz="2600" dirty="0">
                <a:latin typeface="+mn-lt"/>
              </a:rPr>
              <a:t> for the total cost for 2 adults and 3 children would be: </a:t>
            </a:r>
            <a:r>
              <a:rPr lang="en-GB" dirty="0">
                <a:latin typeface="+mn-lt"/>
              </a:rPr>
              <a:t>2 x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dirty="0">
                <a:latin typeface="+mn-lt"/>
              </a:rPr>
              <a:t> + 3 x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c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en-GB" sz="2600" b="1" dirty="0">
                <a:latin typeface="+mn-lt"/>
              </a:rPr>
              <a:t>We write the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600" b="1" dirty="0">
                <a:latin typeface="+mn-lt"/>
              </a:rPr>
              <a:t> with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letters</a:t>
            </a:r>
            <a:r>
              <a:rPr lang="en-GB" sz="2600" b="1" dirty="0">
                <a:latin typeface="+mn-lt"/>
              </a:rPr>
              <a:t> in the same way as you would write it with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numbers</a:t>
            </a:r>
            <a:r>
              <a:rPr lang="en-GB" sz="2600" b="1" dirty="0">
                <a:latin typeface="+mn-lt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BFDE66-A9CA-064E-858C-47965038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4863210" y="1370931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001D68C0-9962-4898-9678-FECF17F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9802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xmlns="" id="{FD9B617E-185E-4887-846F-45059426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99" y="2536142"/>
            <a:ext cx="8375055" cy="315320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Andy buys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GB" dirty="0">
                <a:latin typeface="+mn-lt"/>
              </a:rPr>
              <a:t> packets of crisps.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Laura buys 2 more packets of crisps than Andy.</a:t>
            </a:r>
          </a:p>
          <a:p>
            <a:pPr algn="ctr">
              <a:buNone/>
            </a:pPr>
            <a:endParaRPr lang="en-GB" dirty="0">
              <a:latin typeface="+mn-lt"/>
            </a:endParaRPr>
          </a:p>
          <a:p>
            <a:pPr algn="ctr">
              <a:buNone/>
            </a:pPr>
            <a:r>
              <a:rPr lang="en-GB" dirty="0">
                <a:latin typeface="+mn-lt"/>
              </a:rPr>
              <a:t>Write down an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dirty="0">
                <a:latin typeface="+mn-lt"/>
              </a:rPr>
              <a:t> for the total number of packets of crisps.</a:t>
            </a:r>
          </a:p>
        </p:txBody>
      </p:sp>
      <p:pic>
        <p:nvPicPr>
          <p:cNvPr id="27" name="Picture 50" descr="Image result for pencil clipart7">
            <a:extLst>
              <a:ext uri="{FF2B5EF4-FFF2-40B4-BE49-F238E27FC236}">
                <a16:creationId xmlns:a16="http://schemas.microsoft.com/office/drawing/2014/main" xmlns="" id="{11678F29-AE08-4A79-941A-1F96F31A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3FB70EA-D7CA-4CA0-9DD2-A3439B5224C3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865FFA-9F7B-5946-B956-DFF2FB83F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4863210" y="1370931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001D68C0-9962-4898-9678-FECF17F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9802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xmlns="" id="{FD9B617E-185E-4887-846F-45059426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05" y="3429000"/>
            <a:ext cx="8649559" cy="304423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n-GB" dirty="0">
                <a:latin typeface="+mn-lt"/>
              </a:rPr>
              <a:t>Write an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dirty="0">
                <a:latin typeface="+mn-lt"/>
              </a:rPr>
              <a:t> for the cost of having 2 cats and 1 dog groomed.</a:t>
            </a:r>
          </a:p>
          <a:p>
            <a:pPr marL="514350" indent="-514350">
              <a:buAutoNum type="alphaLcParenR"/>
            </a:pPr>
            <a:endParaRPr lang="en-GB" dirty="0">
              <a:latin typeface="+mn-lt"/>
            </a:endParaRPr>
          </a:p>
          <a:p>
            <a:pPr marL="514350" indent="-514350">
              <a:buAutoNum type="alphaLcParenR"/>
            </a:pPr>
            <a:r>
              <a:rPr lang="en-GB" dirty="0">
                <a:latin typeface="+mn-lt"/>
              </a:rPr>
              <a:t>Write an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dirty="0">
                <a:latin typeface="+mn-lt"/>
              </a:rPr>
              <a:t> for the cost of having 1 cat and 4 dogs groomed.</a:t>
            </a:r>
          </a:p>
        </p:txBody>
      </p:sp>
      <p:pic>
        <p:nvPicPr>
          <p:cNvPr id="27" name="Picture 50" descr="Image result for pencil clipart7">
            <a:extLst>
              <a:ext uri="{FF2B5EF4-FFF2-40B4-BE49-F238E27FC236}">
                <a16:creationId xmlns:a16="http://schemas.microsoft.com/office/drawing/2014/main" xmlns="" id="{11678F29-AE08-4A79-941A-1F96F31A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3FB70EA-D7CA-4CA0-9DD2-A3439B5224C3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xmlns="" id="{BE596464-A9FD-4EAC-BBA8-458EA250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91" y="2295806"/>
            <a:ext cx="10688853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 cost of a pet grooming service is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GB" dirty="0">
                <a:latin typeface="+mn-lt"/>
              </a:rPr>
              <a:t> for cats and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GB" dirty="0">
                <a:latin typeface="+mn-lt"/>
              </a:rPr>
              <a:t> for dogs.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B09F7A-4840-6748-93E9-28FC81A33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8" y="1896666"/>
            <a:ext cx="3792276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perimeter of the following quadrilateral.</a:t>
            </a: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5" y="1332520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279" y="2258552"/>
            <a:ext cx="6735665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To find the perimeter of this quadrilateral, we need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add all the lengths</a:t>
            </a:r>
            <a:r>
              <a:rPr lang="en-GB" sz="2800" dirty="0">
                <a:latin typeface="+mn-lt"/>
              </a:rPr>
              <a:t>. Therefore, the perimeter of this quadrilateral is: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xmlns="" id="{0A504005-D53A-491E-B992-A6C7757B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171" y="3898803"/>
            <a:ext cx="264695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i="1" dirty="0"/>
              <a:t>p</a:t>
            </a:r>
            <a:r>
              <a:rPr lang="en-GB" sz="2800" dirty="0"/>
              <a:t> + </a:t>
            </a:r>
            <a:r>
              <a:rPr lang="en-GB" sz="2800" b="1" i="1" dirty="0"/>
              <a:t>q</a:t>
            </a:r>
            <a:r>
              <a:rPr lang="en-GB" sz="2800" dirty="0"/>
              <a:t> + 10 + 3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04237F-A493-4470-BCEA-7870BA223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0" y="3613178"/>
            <a:ext cx="4815532" cy="2689430"/>
          </a:xfrm>
          <a:prstGeom prst="rect">
            <a:avLst/>
          </a:prstGeom>
        </p:spPr>
      </p:pic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BF39DA53-441E-416E-A057-1D57AE1D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171" y="5987387"/>
            <a:ext cx="264695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i="1" dirty="0"/>
              <a:t>p</a:t>
            </a:r>
            <a:r>
              <a:rPr lang="en-GB" sz="2800" dirty="0"/>
              <a:t> + </a:t>
            </a:r>
            <a:r>
              <a:rPr lang="en-GB" sz="2800" b="1" i="1" dirty="0"/>
              <a:t>q</a:t>
            </a:r>
            <a:r>
              <a:rPr lang="en-GB" sz="2800" dirty="0"/>
              <a:t> + 13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xmlns="" id="{DCAA42C1-C282-414D-A183-4419FA0B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464" y="4789616"/>
            <a:ext cx="6134479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Or we can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simplify</a:t>
            </a:r>
            <a:r>
              <a:rPr lang="en-GB" sz="2800" dirty="0">
                <a:latin typeface="+mn-lt"/>
              </a:rPr>
              <a:t> this further by adding the 10 and the 3 together: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23E4725-53ED-C14B-BF9D-D24B3757D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4863210" y="1370931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001D68C0-9962-4898-9678-FECF17F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7" name="Picture 50" descr="Image result for pencil clipart7">
            <a:extLst>
              <a:ext uri="{FF2B5EF4-FFF2-40B4-BE49-F238E27FC236}">
                <a16:creationId xmlns:a16="http://schemas.microsoft.com/office/drawing/2014/main" xmlns="" id="{11678F29-AE08-4A79-941A-1F96F31A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3FB70EA-D7CA-4CA0-9DD2-A3439B5224C3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81F4F6-7C1E-45FF-AD33-EB67C3FFC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534" y="1854901"/>
            <a:ext cx="3998131" cy="4781937"/>
          </a:xfrm>
          <a:prstGeom prst="rect">
            <a:avLst/>
          </a:prstGeom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C1C3A980-8CAC-4AB0-B41C-43C4028D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2191747"/>
            <a:ext cx="5194041" cy="194095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Write an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3600" dirty="0">
                <a:latin typeface="+mn-lt"/>
              </a:rPr>
              <a:t> for the perimeter of this quadrilateral.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7421BA-F8DE-4BD3-9172-41AEE22A9AB2}"/>
              </a:ext>
            </a:extLst>
          </p:cNvPr>
          <p:cNvSpPr txBox="1"/>
          <p:nvPr/>
        </p:nvSpPr>
        <p:spPr>
          <a:xfrm>
            <a:off x="4471324" y="3429000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7C463E-8D25-460E-8229-401FD8B62F1B}"/>
              </a:ext>
            </a:extLst>
          </p:cNvPr>
          <p:cNvSpPr txBox="1"/>
          <p:nvPr/>
        </p:nvSpPr>
        <p:spPr>
          <a:xfrm>
            <a:off x="1876419" y="2126705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3C773F-BBB2-4894-80EC-B4E858EFAF3C}"/>
              </a:ext>
            </a:extLst>
          </p:cNvPr>
          <p:cNvSpPr txBox="1"/>
          <p:nvPr/>
        </p:nvSpPr>
        <p:spPr>
          <a:xfrm>
            <a:off x="2492828" y="5627290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1B6094-01CB-4827-80F3-0169748158E6}"/>
              </a:ext>
            </a:extLst>
          </p:cNvPr>
          <p:cNvSpPr txBox="1"/>
          <p:nvPr/>
        </p:nvSpPr>
        <p:spPr>
          <a:xfrm>
            <a:off x="545011" y="3660154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0599A6-712E-0543-BBF9-EF768AE43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4488" y="1530351"/>
            <a:ext cx="780302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lvl="0" indent="0" algn="ctr">
              <a:buNone/>
            </a:pPr>
            <a:r>
              <a:rPr lang="en-GB" sz="3600" b="1" i="1" dirty="0"/>
              <a:t>p</a:t>
            </a:r>
            <a:r>
              <a:rPr lang="en-GB" sz="3600" b="1" dirty="0"/>
              <a:t> + 7 = 12    </a:t>
            </a:r>
          </a:p>
          <a:p>
            <a:pPr marL="0" lvl="0" indent="0" algn="ctr">
              <a:buNone/>
            </a:pPr>
            <a:r>
              <a:rPr lang="en-GB" sz="3600" dirty="0"/>
              <a:t>What is the value of </a:t>
            </a:r>
            <a:r>
              <a:rPr lang="en-GB" sz="3600" i="1" dirty="0"/>
              <a:t>p</a:t>
            </a:r>
            <a:r>
              <a:rPr lang="en-GB" sz="3600" dirty="0"/>
              <a:t> + 10?</a:t>
            </a:r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307049" y="424251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B86755-DF98-4B45-9830-A990E1C29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4488" y="1530351"/>
            <a:ext cx="780302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3600" b="1" i="1" dirty="0"/>
              <a:t>x</a:t>
            </a:r>
            <a:r>
              <a:rPr lang="en-GB" sz="3600" b="1" dirty="0"/>
              <a:t> + </a:t>
            </a:r>
            <a:r>
              <a:rPr lang="en-GB" sz="3600" b="1" i="1" dirty="0"/>
              <a:t>y</a:t>
            </a:r>
            <a:r>
              <a:rPr lang="en-GB" sz="3600" b="1" dirty="0"/>
              <a:t> = 4   </a:t>
            </a:r>
          </a:p>
          <a:p>
            <a:pPr marL="0" lvl="0" indent="0" algn="ctr">
              <a:buNone/>
            </a:pPr>
            <a:r>
              <a:rPr lang="en-GB" sz="3600" dirty="0"/>
              <a:t>What numbers could </a:t>
            </a:r>
            <a:r>
              <a:rPr lang="en-GB" sz="3600" i="1" dirty="0"/>
              <a:t>x</a:t>
            </a:r>
            <a:r>
              <a:rPr lang="en-GB" sz="3600" dirty="0"/>
              <a:t> and </a:t>
            </a:r>
            <a:r>
              <a:rPr lang="en-GB" sz="3600" i="1" dirty="0"/>
              <a:t>y</a:t>
            </a:r>
            <a:r>
              <a:rPr lang="en-GB" sz="3600" dirty="0"/>
              <a:t> be?  </a:t>
            </a:r>
          </a:p>
          <a:p>
            <a:pPr marL="0" lvl="0" indent="0" algn="ctr">
              <a:buNone/>
            </a:pPr>
            <a:r>
              <a:rPr lang="en-GB" sz="3600" dirty="0"/>
              <a:t>How many different answers could there be?</a:t>
            </a:r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307049" y="424251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D9CE46-0684-F641-9B92-3A3C2C6E5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7009" y="1589670"/>
            <a:ext cx="8864366" cy="4867114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i="1" dirty="0"/>
          </a:p>
          <a:p>
            <a:r>
              <a:rPr lang="en-GB" sz="3600" i="1" dirty="0"/>
              <a:t>k </a:t>
            </a:r>
            <a:r>
              <a:rPr lang="en-GB" sz="3600" dirty="0"/>
              <a:t>stands for a whole number. </a:t>
            </a:r>
          </a:p>
          <a:p>
            <a:r>
              <a:rPr lang="en-GB" sz="3600" i="1" dirty="0"/>
              <a:t>k </a:t>
            </a:r>
            <a:r>
              <a:rPr lang="en-GB" sz="3600" dirty="0"/>
              <a:t>+ 7 is greater than 100. </a:t>
            </a:r>
          </a:p>
          <a:p>
            <a:r>
              <a:rPr lang="en-GB" sz="3600" i="1" dirty="0"/>
              <a:t>k </a:t>
            </a:r>
            <a:r>
              <a:rPr lang="en-GB" sz="3600" dirty="0"/>
              <a:t>– 7 is less than 90. </a:t>
            </a:r>
          </a:p>
          <a:p>
            <a:r>
              <a:rPr lang="en-GB" sz="3600" dirty="0"/>
              <a:t>Find all the numbers that </a:t>
            </a:r>
            <a:r>
              <a:rPr lang="en-GB" sz="3600" i="1" dirty="0"/>
              <a:t>k </a:t>
            </a:r>
            <a:r>
              <a:rPr lang="en-GB" sz="3600" dirty="0"/>
              <a:t>could be. 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6663" y="459445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9F1454-04B3-0149-8E25-AF7D9A5ED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9532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</a:t>
            </a:r>
            <a:r>
              <a:rPr lang="en-GB" sz="4000" b="1">
                <a:solidFill>
                  <a:srgbClr val="002060"/>
                </a:solidFill>
                <a:latin typeface="+mn-lt"/>
              </a:rPr>
              <a:t>: </a:t>
            </a:r>
            <a:br>
              <a:rPr lang="en-GB" sz="4000" b="1">
                <a:solidFill>
                  <a:srgbClr val="002060"/>
                </a:solidFill>
                <a:latin typeface="+mn-lt"/>
              </a:rPr>
            </a:br>
            <a:r>
              <a:rPr lang="en-GB" sz="4000" b="1">
                <a:solidFill>
                  <a:srgbClr val="002060"/>
                </a:solidFill>
                <a:latin typeface="+mn-lt"/>
              </a:rPr>
              <a:t>Understanding expressions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75A7142-34F1-4E54-A85B-FF703025B360}"/>
              </a:ext>
            </a:extLst>
          </p:cNvPr>
          <p:cNvSpPr/>
          <p:nvPr/>
        </p:nvSpPr>
        <p:spPr>
          <a:xfrm>
            <a:off x="580571" y="2568102"/>
            <a:ext cx="3918857" cy="362207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expression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symbol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variable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substitute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value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37ED3D-4640-4C99-BD8E-7128C709FBE2}"/>
              </a:ext>
            </a:extLst>
          </p:cNvPr>
          <p:cNvSpPr/>
          <p:nvPr/>
        </p:nvSpPr>
        <p:spPr>
          <a:xfrm>
            <a:off x="4891395" y="3184716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A72A0DDC-487D-4E41-8D2B-C1EDF9886647}"/>
              </a:ext>
            </a:extLst>
          </p:cNvPr>
          <p:cNvSpPr/>
          <p:nvPr/>
        </p:nvSpPr>
        <p:spPr>
          <a:xfrm>
            <a:off x="4694747" y="2869924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2292AD-33E9-EF4A-80E9-1A3D49942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098" y="1814513"/>
            <a:ext cx="9815804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GB" i="1" dirty="0"/>
          </a:p>
          <a:p>
            <a:r>
              <a:rPr lang="en-GB" i="1" dirty="0"/>
              <a:t>m </a:t>
            </a:r>
            <a:r>
              <a:rPr lang="en-GB" dirty="0"/>
              <a:t>stands for a whole number greater than 10 and less than 20. </a:t>
            </a:r>
          </a:p>
          <a:p>
            <a:r>
              <a:rPr lang="en-GB" i="1" dirty="0"/>
              <a:t>n </a:t>
            </a:r>
            <a:r>
              <a:rPr lang="en-GB" dirty="0"/>
              <a:t>stands for a whole number greater than 2 and less than 10. </a:t>
            </a:r>
          </a:p>
          <a:p>
            <a:r>
              <a:rPr lang="en-GB" dirty="0"/>
              <a:t>What is the smallest number that </a:t>
            </a:r>
            <a:r>
              <a:rPr lang="en-GB" i="1" dirty="0"/>
              <a:t>m </a:t>
            </a:r>
            <a:r>
              <a:rPr lang="en-GB" dirty="0"/>
              <a:t>× </a:t>
            </a:r>
            <a:r>
              <a:rPr lang="en-GB" i="1" dirty="0"/>
              <a:t>n </a:t>
            </a:r>
            <a:r>
              <a:rPr lang="en-GB" dirty="0"/>
              <a:t>could be? </a:t>
            </a:r>
          </a:p>
          <a:p>
            <a:r>
              <a:rPr lang="en-GB" dirty="0"/>
              <a:t>What is the largest number that </a:t>
            </a:r>
            <a:r>
              <a:rPr lang="en-GB" i="1" dirty="0"/>
              <a:t>m </a:t>
            </a:r>
            <a:r>
              <a:rPr lang="en-GB" dirty="0"/>
              <a:t>– </a:t>
            </a:r>
            <a:r>
              <a:rPr lang="en-GB" i="1" dirty="0"/>
              <a:t>n </a:t>
            </a:r>
            <a:r>
              <a:rPr lang="en-GB" dirty="0"/>
              <a:t>could be? </a:t>
            </a:r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xmlns="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xmlns="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432217" y="4650437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1F08E-7763-0141-8439-DE49595B3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F8A98263-9167-4770-B5B6-F3380FEC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" y="63955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7939E072-7A2C-44ED-BBF5-17281BC9F4BE}"/>
              </a:ext>
            </a:extLst>
          </p:cNvPr>
          <p:cNvSpPr txBox="1">
            <a:spLocks/>
          </p:cNvSpPr>
          <p:nvPr/>
        </p:nvSpPr>
        <p:spPr>
          <a:xfrm>
            <a:off x="1671145" y="149060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2B422-395F-4A44-81F8-D6E2FECD78A7}"/>
              </a:ext>
            </a:extLst>
          </p:cNvPr>
          <p:cNvSpPr/>
          <p:nvPr/>
        </p:nvSpPr>
        <p:spPr>
          <a:xfrm>
            <a:off x="3873997" y="1878955"/>
            <a:ext cx="4243854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Links: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M4g - (order of operations)</a:t>
            </a:r>
            <a:endParaRPr lang="en-GB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2B54F6-7B68-BD49-A1F9-98D81AFC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7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Symbols and letters in algebra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29" y="2792061"/>
            <a:ext cx="4902072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In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algebra</a:t>
            </a:r>
            <a:r>
              <a:rPr lang="en-GB" sz="2800" dirty="0">
                <a:latin typeface="+mn-lt"/>
              </a:rPr>
              <a:t>, we use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letters</a:t>
            </a:r>
            <a:r>
              <a:rPr lang="en-GB" sz="2800" dirty="0">
                <a:latin typeface="+mn-lt"/>
              </a:rPr>
              <a:t> or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symbols</a:t>
            </a:r>
            <a:r>
              <a:rPr lang="en-GB" sz="2800" dirty="0">
                <a:latin typeface="+mn-lt"/>
              </a:rPr>
              <a:t> </a:t>
            </a:r>
            <a:r>
              <a:rPr lang="en-GB" sz="2800" b="1" u="sng" dirty="0">
                <a:solidFill>
                  <a:srgbClr val="FF0000"/>
                </a:solidFill>
                <a:latin typeface="+mn-lt"/>
              </a:rPr>
              <a:t>to represent numbers that we do not know</a:t>
            </a:r>
            <a:r>
              <a:rPr lang="en-GB" sz="2800" dirty="0">
                <a:latin typeface="+mn-lt"/>
              </a:rPr>
              <a:t>. This allows us to write ‘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rules</a:t>
            </a:r>
            <a:r>
              <a:rPr lang="en-GB" sz="2800" dirty="0">
                <a:latin typeface="+mn-lt"/>
              </a:rPr>
              <a:t>’ or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formulae</a:t>
            </a:r>
            <a:r>
              <a:rPr lang="en-GB" sz="2800" dirty="0">
                <a:latin typeface="+mn-lt"/>
              </a:rPr>
              <a:t> which we can use with any number.  </a:t>
            </a: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29" y="1341789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C99B2CB7-C31B-46A4-ADED-C9328CC4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383" y="2792061"/>
            <a:ext cx="5197645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often call the symbol or letter in algebra the ‘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unknown</a:t>
            </a:r>
            <a:r>
              <a:rPr lang="en-GB" sz="2800" dirty="0">
                <a:latin typeface="+mn-lt"/>
              </a:rPr>
              <a:t>’ or ‘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variable</a:t>
            </a:r>
            <a:r>
              <a:rPr lang="en-GB" sz="2800" dirty="0">
                <a:latin typeface="+mn-lt"/>
              </a:rPr>
              <a:t>’.  It is called a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variable</a:t>
            </a:r>
            <a:r>
              <a:rPr lang="en-GB" sz="2800" dirty="0">
                <a:latin typeface="+mn-lt"/>
              </a:rPr>
              <a:t> because it can represent </a:t>
            </a:r>
            <a:r>
              <a:rPr lang="en-GB" sz="2800" b="1" u="sng" dirty="0">
                <a:solidFill>
                  <a:srgbClr val="FF0000"/>
                </a:solidFill>
                <a:latin typeface="+mn-lt"/>
              </a:rPr>
              <a:t>any number at all </a:t>
            </a:r>
            <a:r>
              <a:rPr lang="en-GB" sz="2800" dirty="0">
                <a:latin typeface="+mn-lt"/>
              </a:rPr>
              <a:t>so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value</a:t>
            </a:r>
            <a:r>
              <a:rPr lang="en-GB" sz="2800" dirty="0">
                <a:latin typeface="+mn-lt"/>
              </a:rPr>
              <a:t> of the letter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varies</a:t>
            </a:r>
            <a:r>
              <a:rPr lang="en-GB" sz="2800" dirty="0">
                <a:latin typeface="+mn-lt"/>
              </a:rPr>
              <a:t>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CB2F78-C200-904F-BF75-CC7196CCD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2964841" y="1402671"/>
            <a:ext cx="583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What is an expression?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09" y="2242181"/>
            <a:ext cx="10812381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In algebra, an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dirty="0">
                <a:latin typeface="+mn-lt"/>
              </a:rPr>
              <a:t> is a group of letters, numbers and operations grouped together.  </a:t>
            </a:r>
            <a:endParaRPr lang="en-GB" alt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36" y="1339140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536" y="3865712"/>
            <a:ext cx="5558590" cy="26083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Examples of expressions are:</a:t>
            </a:r>
          </a:p>
          <a:p>
            <a:pPr algn="ctr">
              <a:buNone/>
            </a:pPr>
            <a:r>
              <a:rPr lang="en-GB" i="1" dirty="0">
                <a:latin typeface="+mn-lt"/>
              </a:rPr>
              <a:t>3 + a</a:t>
            </a:r>
          </a:p>
          <a:p>
            <a:pPr algn="ctr">
              <a:buNone/>
            </a:pPr>
            <a:r>
              <a:rPr lang="en-GB" i="1" dirty="0">
                <a:latin typeface="+mn-lt"/>
              </a:rPr>
              <a:t>6 – b</a:t>
            </a:r>
          </a:p>
          <a:p>
            <a:pPr algn="ctr">
              <a:buNone/>
            </a:pPr>
            <a:r>
              <a:rPr lang="en-GB" i="1" dirty="0">
                <a:latin typeface="+mn-lt"/>
              </a:rPr>
              <a:t>8n</a:t>
            </a:r>
            <a:endParaRPr lang="en-GB" alt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B6F42F-40CF-F64D-8C3F-E14B85150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3170112" y="1402671"/>
            <a:ext cx="583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Multiplication in algebra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09" y="2319826"/>
            <a:ext cx="10812381" cy="437907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When we use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multiplication</a:t>
            </a:r>
            <a:r>
              <a:rPr lang="en-GB" dirty="0">
                <a:latin typeface="+mn-lt"/>
              </a:rPr>
              <a:t> in algebra we </a:t>
            </a:r>
            <a:r>
              <a:rPr lang="en-GB" b="1" u="sng" dirty="0">
                <a:latin typeface="+mn-lt"/>
              </a:rPr>
              <a:t>don’t</a:t>
            </a:r>
            <a:r>
              <a:rPr lang="en-GB" dirty="0">
                <a:latin typeface="+mn-lt"/>
              </a:rPr>
              <a:t> use 7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GB" dirty="0">
                <a:latin typeface="+mn-lt"/>
              </a:rPr>
              <a:t> n. 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We simply say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7n</a:t>
            </a:r>
            <a:r>
              <a:rPr lang="en-GB" dirty="0">
                <a:latin typeface="+mn-lt"/>
              </a:rPr>
              <a:t>. 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This is because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GB" dirty="0">
                <a:latin typeface="+mn-lt"/>
              </a:rPr>
              <a:t> symbol is the only sign that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could be confused with a letter</a:t>
            </a:r>
            <a:r>
              <a:rPr lang="en-GB" dirty="0">
                <a:latin typeface="+mn-lt"/>
              </a:rPr>
              <a:t>. 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The following signs </a:t>
            </a:r>
            <a:r>
              <a:rPr lang="en-GB" b="1" u="sng" dirty="0">
                <a:latin typeface="+mn-lt"/>
              </a:rPr>
              <a:t>cannot</a:t>
            </a:r>
            <a:r>
              <a:rPr lang="en-GB" dirty="0">
                <a:latin typeface="+mn-lt"/>
              </a:rPr>
              <a:t> be confused with letters. </a:t>
            </a:r>
          </a:p>
          <a:p>
            <a:pPr algn="ctr">
              <a:buNone/>
            </a:pPr>
            <a:r>
              <a:rPr lang="en-GB" sz="6000" dirty="0">
                <a:latin typeface="+mn-lt"/>
              </a:rPr>
              <a:t>+       -      ÷</a:t>
            </a:r>
            <a:endParaRPr lang="en-GB" altLang="en-US" sz="6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36" y="1402671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BF4570-F81E-3543-8C97-BE5DF123E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1540041" y="1402671"/>
            <a:ext cx="980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Using symbols to write simple expressions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715" y="2260072"/>
            <a:ext cx="8598570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number of days in </a:t>
            </a:r>
            <a:r>
              <a:rPr lang="en-GB" sz="2800" b="1" i="1" dirty="0">
                <a:latin typeface="+mn-lt"/>
              </a:rPr>
              <a:t>n</a:t>
            </a:r>
            <a:r>
              <a:rPr lang="en-GB" sz="2800" dirty="0">
                <a:latin typeface="+mn-lt"/>
              </a:rPr>
              <a:t> weeks</a:t>
            </a: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7" y="3018753"/>
            <a:ext cx="11392035" cy="288078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400" dirty="0">
                <a:latin typeface="+mn-lt"/>
              </a:rPr>
              <a:t>We know that there are 7 days in a week. </a:t>
            </a:r>
          </a:p>
          <a:p>
            <a:pPr>
              <a:buNone/>
            </a:pPr>
            <a:r>
              <a:rPr lang="en-GB" sz="2400" dirty="0">
                <a:latin typeface="+mn-lt"/>
              </a:rPr>
              <a:t>Therefore, we can say that in 2 weeks there are 7 x 2 = 14 days. </a:t>
            </a:r>
          </a:p>
          <a:p>
            <a:pPr>
              <a:buNone/>
            </a:pPr>
            <a:r>
              <a:rPr lang="en-GB" sz="2400" dirty="0">
                <a:latin typeface="+mn-lt"/>
              </a:rPr>
              <a:t>In 3 weeks, there are 7 x 3 = 21 days etc.  </a:t>
            </a:r>
          </a:p>
          <a:p>
            <a:pPr>
              <a:buNone/>
            </a:pPr>
            <a:r>
              <a:rPr lang="en-GB" sz="2400" dirty="0">
                <a:latin typeface="+mn-lt"/>
              </a:rPr>
              <a:t>So, to find the number of days in a given number of weeks, we simply multiply by 7.  </a:t>
            </a:r>
          </a:p>
          <a:p>
            <a:pPr>
              <a:buNone/>
            </a:pPr>
            <a:r>
              <a:rPr lang="en-GB" sz="2400" dirty="0">
                <a:latin typeface="+mn-lt"/>
              </a:rPr>
              <a:t>So if we wanted to </a:t>
            </a:r>
            <a:r>
              <a:rPr lang="en-GB" sz="2400" b="1" dirty="0">
                <a:latin typeface="+mn-lt"/>
              </a:rPr>
              <a:t>generalise</a:t>
            </a:r>
            <a:r>
              <a:rPr lang="en-GB" sz="2400" dirty="0">
                <a:latin typeface="+mn-lt"/>
              </a:rPr>
              <a:t> this for </a:t>
            </a:r>
            <a:r>
              <a:rPr lang="en-GB" sz="2400" b="1" dirty="0">
                <a:latin typeface="+mn-lt"/>
              </a:rPr>
              <a:t>any number of weeks</a:t>
            </a:r>
            <a:r>
              <a:rPr lang="en-GB" sz="2400" dirty="0">
                <a:latin typeface="+mn-lt"/>
              </a:rPr>
              <a:t>, we can write the expression: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F1BB0A7C-ABD1-4B9C-A01D-807A82A4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7" y="6052440"/>
            <a:ext cx="11392035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7 x n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dirty="0">
                <a:latin typeface="+mn-lt"/>
              </a:rPr>
              <a:t>where </a:t>
            </a:r>
            <a:r>
              <a:rPr lang="en-GB" sz="2800" i="1" dirty="0">
                <a:latin typeface="+mn-lt"/>
              </a:rPr>
              <a:t>n</a:t>
            </a:r>
            <a:r>
              <a:rPr lang="en-GB" sz="2800" dirty="0">
                <a:latin typeface="+mn-lt"/>
              </a:rPr>
              <a:t> represents the number of weeks.  </a:t>
            </a:r>
            <a:r>
              <a:rPr lang="en-GB" sz="2800" b="1" u="sng" dirty="0">
                <a:solidFill>
                  <a:srgbClr val="FF0000"/>
                </a:solidFill>
                <a:latin typeface="+mn-lt"/>
              </a:rPr>
              <a:t>n could be any number.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FD6EC7-1B8F-DD41-A91C-C90B155CD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4863210" y="1370931"/>
            <a:ext cx="431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001D68C0-9962-4898-9678-FECF17F6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9802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AutoShape 67">
            <a:extLst>
              <a:ext uri="{FF2B5EF4-FFF2-40B4-BE49-F238E27FC236}">
                <a16:creationId xmlns:a16="http://schemas.microsoft.com/office/drawing/2014/main" xmlns="" id="{FD9B617E-185E-4887-846F-45059426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364139"/>
            <a:ext cx="7542503" cy="380700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Write an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dirty="0">
                <a:latin typeface="+mn-lt"/>
              </a:rPr>
              <a:t> for each of the following sentences:</a:t>
            </a:r>
          </a:p>
          <a:p>
            <a:pPr lvl="0" algn="ctr">
              <a:buNone/>
            </a:pPr>
            <a:endParaRPr lang="en-GB" dirty="0">
              <a:latin typeface="+mn-lt"/>
            </a:endParaRPr>
          </a:p>
          <a:p>
            <a:pPr lvl="0" algn="ctr">
              <a:buNone/>
            </a:pPr>
            <a:r>
              <a:rPr lang="en-GB" dirty="0">
                <a:latin typeface="+mn-lt"/>
              </a:rPr>
              <a:t>7 more than </a:t>
            </a:r>
            <a:r>
              <a:rPr lang="en-GB" b="1" i="1" dirty="0">
                <a:latin typeface="+mn-lt"/>
              </a:rPr>
              <a:t>p</a:t>
            </a:r>
            <a:endParaRPr lang="en-GB" dirty="0">
              <a:latin typeface="+mn-lt"/>
            </a:endParaRPr>
          </a:p>
          <a:p>
            <a:pPr lvl="0" algn="ctr">
              <a:buNone/>
            </a:pPr>
            <a:endParaRPr lang="en-GB" dirty="0">
              <a:latin typeface="+mn-lt"/>
            </a:endParaRPr>
          </a:p>
          <a:p>
            <a:pPr lvl="0" algn="ctr">
              <a:buNone/>
            </a:pPr>
            <a:r>
              <a:rPr lang="en-GB" dirty="0">
                <a:latin typeface="+mn-lt"/>
              </a:rPr>
              <a:t>20 less than </a:t>
            </a:r>
            <a:r>
              <a:rPr lang="en-GB" b="1" i="1" dirty="0">
                <a:latin typeface="+mn-lt"/>
              </a:rPr>
              <a:t>x</a:t>
            </a:r>
            <a:endParaRPr lang="en-GB" dirty="0">
              <a:latin typeface="+mn-lt"/>
            </a:endParaRPr>
          </a:p>
        </p:txBody>
      </p:sp>
      <p:pic>
        <p:nvPicPr>
          <p:cNvPr id="27" name="Picture 50" descr="Image result for pencil clipart7">
            <a:extLst>
              <a:ext uri="{FF2B5EF4-FFF2-40B4-BE49-F238E27FC236}">
                <a16:creationId xmlns:a16="http://schemas.microsoft.com/office/drawing/2014/main" xmlns="" id="{11678F29-AE08-4A79-941A-1F96F31A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23" y="4556395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3FB70EA-D7CA-4CA0-9DD2-A3439B5224C3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ACDAB6-F225-1B47-BB24-8CF858B88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1742262" y="1415229"/>
            <a:ext cx="980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Using symbols to write simple expressions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6" y="2676451"/>
            <a:ext cx="5931412" cy="372527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cost of a cinema ticket in pounds is </a:t>
            </a:r>
            <a:r>
              <a:rPr lang="en-GB" sz="2800" b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</a:t>
            </a:r>
            <a:r>
              <a:rPr lang="en-GB" sz="2800" b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children.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  <a:p>
            <a:pPr>
              <a:buNone/>
            </a:pPr>
            <a:r>
              <a:rPr lang="en-GB" sz="2800" dirty="0">
                <a:latin typeface="+mn-lt"/>
              </a:rPr>
              <a:t>a) 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cost of 1 adult and 1 child going to the cinema.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125" y="2676451"/>
            <a:ext cx="5063443" cy="305785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a) We know that the cost of a cinema ticket is </a:t>
            </a:r>
            <a:r>
              <a:rPr lang="en-GB" sz="2800" b="1" i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each adult and </a:t>
            </a:r>
            <a:r>
              <a:rPr lang="en-GB" sz="2800" b="1" i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each child.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If there is only 1 adult and 1 child going, the total cost will be: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F1BB0A7C-ABD1-4B9C-A01D-807A82A4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66" y="5946594"/>
            <a:ext cx="263016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i="1" dirty="0">
                <a:solidFill>
                  <a:srgbClr val="FF0000"/>
                </a:solidFill>
              </a:rPr>
              <a:t>a + c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8DB3551-4A0B-6C40-8CE3-5CD8ABD50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understand simple expressions using words and symbols  </a:t>
            </a: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ED955-FAF2-4973-A4A8-3F2C14C8F28A}"/>
              </a:ext>
            </a:extLst>
          </p:cNvPr>
          <p:cNvSpPr txBox="1"/>
          <p:nvPr/>
        </p:nvSpPr>
        <p:spPr>
          <a:xfrm>
            <a:off x="1708484" y="1428973"/>
            <a:ext cx="980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Using symbols to write simple expressions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xmlns="" id="{299BCE47-EC74-40E6-BC18-C5E6B948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6" y="2694631"/>
            <a:ext cx="5931412" cy="372527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cost of a cinema ticket in pounds is </a:t>
            </a:r>
            <a:r>
              <a:rPr lang="en-GB" sz="2800" b="1" dirty="0">
                <a:latin typeface="+mn-lt"/>
              </a:rPr>
              <a:t>a</a:t>
            </a:r>
            <a:r>
              <a:rPr lang="en-GB" sz="2800" dirty="0">
                <a:latin typeface="+mn-lt"/>
              </a:rPr>
              <a:t> for adults and </a:t>
            </a:r>
            <a:r>
              <a:rPr lang="en-GB" sz="2800" b="1" dirty="0">
                <a:latin typeface="+mn-lt"/>
              </a:rPr>
              <a:t>c</a:t>
            </a:r>
            <a:r>
              <a:rPr lang="en-GB" sz="2800" dirty="0">
                <a:latin typeface="+mn-lt"/>
              </a:rPr>
              <a:t> for children.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  <a:p>
            <a:pPr>
              <a:buNone/>
            </a:pPr>
            <a:r>
              <a:rPr lang="en-GB" sz="2800" dirty="0">
                <a:latin typeface="+mn-lt"/>
              </a:rPr>
              <a:t>b) Write an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expression</a:t>
            </a:r>
            <a:r>
              <a:rPr lang="en-GB" sz="2800" dirty="0">
                <a:latin typeface="+mn-lt"/>
              </a:rPr>
              <a:t> for the cost of 2 adults and 3 children going to the cinema.</a:t>
            </a:r>
          </a:p>
          <a:p>
            <a:pPr>
              <a:buNone/>
            </a:pPr>
            <a:endParaRPr lang="en-GB" sz="2800" dirty="0">
              <a:latin typeface="+mn-lt"/>
            </a:endParaRPr>
          </a:p>
        </p:txBody>
      </p:sp>
      <p:pic>
        <p:nvPicPr>
          <p:cNvPr id="10" name="Picture 6" descr="Image result for eyes cartoon">
            <a:extLst>
              <a:ext uri="{FF2B5EF4-FFF2-40B4-BE49-F238E27FC236}">
                <a16:creationId xmlns:a16="http://schemas.microsoft.com/office/drawing/2014/main" xmlns="" id="{C42DA087-380E-444B-A200-9556ED6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" y="1452026"/>
            <a:ext cx="1152290" cy="8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xmlns="" id="{DF59A75D-1E42-420A-9F0F-6BCEDA4C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7" y="2655668"/>
            <a:ext cx="5129307" cy="315320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GB" sz="2800" dirty="0">
                <a:latin typeface="+mn-lt"/>
              </a:rPr>
              <a:t>b) The cost of 2 adults would be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2 x a 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en-GB" sz="2800" dirty="0">
                <a:latin typeface="+mn-lt"/>
              </a:rPr>
              <a:t>The cost of 3 children would be </a:t>
            </a:r>
            <a:r>
              <a:rPr lang="en-GB" sz="2800" b="1" i="1" dirty="0">
                <a:solidFill>
                  <a:srgbClr val="FF0000"/>
                </a:solidFill>
                <a:latin typeface="+mn-lt"/>
              </a:rPr>
              <a:t>3 x c 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en-GB" sz="2800" dirty="0">
                <a:latin typeface="+mn-lt"/>
              </a:rPr>
              <a:t>Therefore, the total cost would be: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xmlns="" id="{F1BB0A7C-ABD1-4B9C-A01D-807A82A4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66" y="5946594"/>
            <a:ext cx="263016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b="1" i="1" dirty="0">
                <a:solidFill>
                  <a:srgbClr val="FF0000"/>
                </a:solidFill>
              </a:rPr>
              <a:t>2 x a + 3 x c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A5D760-E29C-7B49-9B94-FD9236B44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1467</Words>
  <Application>Microsoft Macintosh PowerPoint</Application>
  <PresentationFormat>Widescreen</PresentationFormat>
  <Paragraphs>220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Vocabulary:  Understanding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Problem Solving</vt:lpstr>
      <vt:lpstr> Reasoning</vt:lpstr>
      <vt:lpstr> Problem Solving</vt:lpstr>
      <vt:lpstr> Problem Solving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Robertson</dc:creator>
  <cp:lastModifiedBy>Hope McAdam</cp:lastModifiedBy>
  <cp:revision>4</cp:revision>
  <dcterms:created xsi:type="dcterms:W3CDTF">2018-08-12T09:54:51Z</dcterms:created>
  <dcterms:modified xsi:type="dcterms:W3CDTF">2021-02-08T11:16:34Z</dcterms:modified>
</cp:coreProperties>
</file>