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17" r:id="rId4"/>
    <p:sldId id="380" r:id="rId5"/>
    <p:sldId id="358" r:id="rId6"/>
    <p:sldId id="381" r:id="rId7"/>
    <p:sldId id="382" r:id="rId8"/>
    <p:sldId id="383" r:id="rId9"/>
    <p:sldId id="398" r:id="rId10"/>
    <p:sldId id="384" r:id="rId11"/>
    <p:sldId id="385" r:id="rId12"/>
    <p:sldId id="386" r:id="rId13"/>
    <p:sldId id="387" r:id="rId14"/>
    <p:sldId id="388" r:id="rId15"/>
    <p:sldId id="399" r:id="rId16"/>
    <p:sldId id="389" r:id="rId17"/>
    <p:sldId id="392" r:id="rId18"/>
    <p:sldId id="393" r:id="rId19"/>
    <p:sldId id="394" r:id="rId20"/>
    <p:sldId id="400" r:id="rId21"/>
    <p:sldId id="395" r:id="rId22"/>
    <p:sldId id="396" r:id="rId23"/>
    <p:sldId id="397" r:id="rId24"/>
    <p:sldId id="401" r:id="rId25"/>
    <p:sldId id="402" r:id="rId26"/>
    <p:sldId id="4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EBB3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2F3EC-419B-417F-B1A7-2AF2C67AD058}" v="12" dt="2018-08-31T17:34:40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76250" autoAdjust="0"/>
  </p:normalViewPr>
  <p:slideViewPr>
    <p:cSldViewPr snapToGrid="0" snapToObjects="1">
      <p:cViewPr varScale="1">
        <p:scale>
          <a:sx n="67" d="100"/>
          <a:sy n="67" d="100"/>
        </p:scale>
        <p:origin x="16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10/09/2018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Prompt pupils that we could a mental strategy for this question (such as rounding and adjusting)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8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6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8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Prompt pupils that as the numbers are so large, it is likely that we will need to use a written strategy.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pupils are struggling to work out the calculation needed, the following hint could be helpful: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in problems, it is easy to be confused by big numbers. We can make the problem easier to understand by replacing the numbers with simple numbers.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people visited the museum this year. This is 3 more than last year. How many people visited the museum last year?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should now be simpler to work out what calculation is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alternative written methods for subtraction.</a:t>
            </a:r>
          </a:p>
        </p:txBody>
      </p:sp>
    </p:spTree>
    <p:extLst>
      <p:ext uri="{BB962C8B-B14F-4D97-AF65-F5344CB8AC3E}">
        <p14:creationId xmlns:p14="http://schemas.microsoft.com/office/powerpoint/2010/main" val="2367600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9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83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Prompt pupils that this is a division problem and a written strategy will be efficient.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4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Discuss alternative written methods for division.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08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8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1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1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Prompt pupils that we could use estimation first, followed by a written strategy to complete the calculation accurately.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9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7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10226585" cy="3094282"/>
          </a:xfrm>
        </p:spPr>
        <p:txBody>
          <a:bodyPr>
            <a:normAutofit fontScale="92500" lnSpcReduction="10000"/>
          </a:bodyPr>
          <a:lstStyle/>
          <a:p>
            <a:r>
              <a:rPr lang="en-GB" sz="4300" dirty="0">
                <a:solidFill>
                  <a:srgbClr val="002060"/>
                </a:solidFill>
              </a:rPr>
              <a:t>M4a: Can solve problems choosing an appropriate mental or written strategy</a:t>
            </a:r>
          </a:p>
          <a:p>
            <a:endParaRPr lang="en-GB" sz="43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 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576A8-C6AC-CD4E-9D16-4CC742A6B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 err="1">
                <a:latin typeface="+mn-lt"/>
              </a:rPr>
              <a:t>Caris</a:t>
            </a:r>
            <a:r>
              <a:rPr lang="en-GB" sz="3000" dirty="0">
                <a:latin typeface="+mn-lt"/>
              </a:rPr>
              <a:t> has a table which is 84 cm high.  She puts a table lamp on top. The lamp is 48 cm tall. How high is the top of the lamp from the floor? 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Problem 2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52" y="2910581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ECEAB-FDC6-D440-A8AE-3902C3CB2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4DA90C82-5AA5-48BD-864C-D85004CD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429" y="2602002"/>
            <a:ext cx="4503300" cy="377975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To answer this question, we need to add the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height of the table </a:t>
            </a:r>
            <a:r>
              <a:rPr lang="en-GB" sz="3000" dirty="0">
                <a:latin typeface="+mn-lt"/>
              </a:rPr>
              <a:t>to the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height of the lamp</a:t>
            </a:r>
            <a:r>
              <a:rPr lang="en-GB" sz="3000" dirty="0">
                <a:latin typeface="+mn-lt"/>
              </a:rPr>
              <a:t>. We therefore need to do the following calculation: </a:t>
            </a:r>
          </a:p>
          <a:p>
            <a:pPr algn="ctr"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84 + 48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8A60C-FB33-4ED8-927D-F193994DFB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75" y="3280144"/>
            <a:ext cx="2236027" cy="2602755"/>
          </a:xfrm>
          <a:prstGeom prst="rect">
            <a:avLst/>
          </a:prstGeom>
          <a:noFill/>
        </p:spPr>
      </p:pic>
      <p:sp>
        <p:nvSpPr>
          <p:cNvPr id="14" name="AutoShape 67">
            <a:extLst>
              <a:ext uri="{FF2B5EF4-FFF2-40B4-BE49-F238E27FC236}">
                <a16:creationId xmlns:a16="http://schemas.microsoft.com/office/drawing/2014/main" id="{1700D221-1C99-4DA4-A1B6-7A3DB4FB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 err="1">
                <a:latin typeface="+mn-lt"/>
              </a:rPr>
              <a:t>Caris</a:t>
            </a:r>
            <a:r>
              <a:rPr lang="en-GB" sz="3000" dirty="0">
                <a:latin typeface="+mn-lt"/>
              </a:rPr>
              <a:t> has a table which is 84 cm high.  She puts a table lamp on top. The lamp is 48 cm tall. How high is the top of the lamp from the floor?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CCC56-FB1D-7543-8E43-BC61B9FB8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4DA90C82-5AA5-48BD-864C-D85004CD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343" y="1738267"/>
            <a:ext cx="4679070" cy="469915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000" dirty="0">
                <a:latin typeface="+mn-lt"/>
              </a:rPr>
              <a:t>This is a calculation which could be done in our head. There are several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mental strategies </a:t>
            </a:r>
            <a:r>
              <a:rPr lang="en-GB" sz="3000" dirty="0">
                <a:latin typeface="+mn-lt"/>
              </a:rPr>
              <a:t>we could use but because one of the numbers is close to a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multiple of 10</a:t>
            </a:r>
            <a:r>
              <a:rPr lang="en-GB" sz="3000" dirty="0">
                <a:latin typeface="+mn-lt"/>
              </a:rPr>
              <a:t>, we will use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rounding</a:t>
            </a:r>
            <a:r>
              <a:rPr lang="en-GB" sz="3000" dirty="0">
                <a:latin typeface="+mn-lt"/>
              </a:rPr>
              <a:t>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and adjusting</a:t>
            </a:r>
            <a:r>
              <a:rPr lang="en-GB" sz="3000" dirty="0">
                <a:latin typeface="+mn-lt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8A60C-FB33-4ED8-927D-F193994DFB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75" y="3280144"/>
            <a:ext cx="2236027" cy="2602755"/>
          </a:xfrm>
          <a:prstGeom prst="rect">
            <a:avLst/>
          </a:prstGeom>
          <a:noFill/>
        </p:spPr>
      </p:pic>
      <p:sp>
        <p:nvSpPr>
          <p:cNvPr id="13" name="AutoShape 67">
            <a:extLst>
              <a:ext uri="{FF2B5EF4-FFF2-40B4-BE49-F238E27FC236}">
                <a16:creationId xmlns:a16="http://schemas.microsoft.com/office/drawing/2014/main" id="{905C0C0E-F6FA-452C-8202-CD8C052F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 err="1">
                <a:latin typeface="+mn-lt"/>
              </a:rPr>
              <a:t>Caris</a:t>
            </a:r>
            <a:r>
              <a:rPr lang="en-GB" sz="3000" dirty="0">
                <a:latin typeface="+mn-lt"/>
              </a:rPr>
              <a:t> has a table which is 84 cm high.  She puts a table lamp on top. The lamp is 48 cm tall. How high is the top of the lamp from the floor?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47CBA-BD08-AB40-8D7F-2F094ADE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4DA90C82-5AA5-48BD-864C-D85004CD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571" y="1670709"/>
            <a:ext cx="4757107" cy="496187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000" dirty="0">
                <a:latin typeface="+mn-lt"/>
              </a:rPr>
              <a:t>Let’s first round 48 to 50. We can then work out:</a:t>
            </a:r>
          </a:p>
          <a:p>
            <a:pPr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84 + 50 = 134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However, by adding 50 to 84, we have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added 2 too many</a:t>
            </a:r>
            <a:r>
              <a:rPr lang="en-GB" sz="3000" dirty="0">
                <a:latin typeface="+mn-lt"/>
              </a:rPr>
              <a:t>. We therefore need to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take 2 away from 134 </a:t>
            </a:r>
            <a:r>
              <a:rPr lang="en-GB" sz="3000" dirty="0">
                <a:latin typeface="+mn-lt"/>
              </a:rPr>
              <a:t>making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132</a:t>
            </a:r>
            <a:r>
              <a:rPr lang="en-GB" sz="3000" dirty="0">
                <a:latin typeface="+mn-lt"/>
              </a:rPr>
              <a:t>.</a:t>
            </a:r>
          </a:p>
          <a:p>
            <a:pPr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So, 84cm + 48cm = 132cm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8A60C-FB33-4ED8-927D-F193994DFB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75" y="3280144"/>
            <a:ext cx="2236027" cy="2602755"/>
          </a:xfrm>
          <a:prstGeom prst="rect">
            <a:avLst/>
          </a:prstGeom>
          <a:noFill/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13BD60D-4A16-427B-A4A9-A319067F4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587" y="1564245"/>
            <a:ext cx="639935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Rounding and adjusting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D936C08A-4A15-4083-8B19-0DE8336AA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 err="1">
                <a:latin typeface="+mn-lt"/>
              </a:rPr>
              <a:t>Caris</a:t>
            </a:r>
            <a:r>
              <a:rPr lang="en-GB" sz="3000" dirty="0">
                <a:latin typeface="+mn-lt"/>
              </a:rPr>
              <a:t> has a table which is 84 cm high.  She puts a table lamp on top. The lamp is 48 cm tall. How high is the top of the lamp from the floor?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C0EE3-8899-9646-96DB-A2E1682C7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4DA90C82-5AA5-48BD-864C-D85004CD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760" y="2621401"/>
            <a:ext cx="7284089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 number line below illustrates this strategy: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13BD60D-4A16-427B-A4A9-A319067F4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6322" y="1478401"/>
            <a:ext cx="639935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Rounding and adjusting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C8E39E-7743-4DEE-ABBF-74A1729AAD8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24900" r="6155" b="15975"/>
          <a:stretch/>
        </p:blipFill>
        <p:spPr bwMode="auto">
          <a:xfrm>
            <a:off x="4848447" y="4190332"/>
            <a:ext cx="6708486" cy="2251459"/>
          </a:xfrm>
          <a:prstGeom prst="rect">
            <a:avLst/>
          </a:prstGeom>
          <a:noFill/>
        </p:spPr>
      </p:pic>
      <p:pic>
        <p:nvPicPr>
          <p:cNvPr id="15" name="Picture 6" descr="Image result for eyes cartoon">
            <a:extLst>
              <a:ext uri="{FF2B5EF4-FFF2-40B4-BE49-F238E27FC236}">
                <a16:creationId xmlns:a16="http://schemas.microsoft.com/office/drawing/2014/main" id="{D9C9B3B0-6FFC-4E56-9142-F1A50FC4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4" y="1655937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7">
            <a:extLst>
              <a:ext uri="{FF2B5EF4-FFF2-40B4-BE49-F238E27FC236}">
                <a16:creationId xmlns:a16="http://schemas.microsoft.com/office/drawing/2014/main" id="{E6DE7488-18AE-498E-ADE7-E5C79BA6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 err="1">
                <a:latin typeface="+mn-lt"/>
              </a:rPr>
              <a:t>Caris</a:t>
            </a:r>
            <a:r>
              <a:rPr lang="en-GB" sz="3000" dirty="0">
                <a:latin typeface="+mn-lt"/>
              </a:rPr>
              <a:t> has a table which is 84 cm high.  She puts a table lamp on top. The lamp is 48 cm tall. How high is the top of the lamp from the floor?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803E3-1754-7845-9B07-0F2885FB8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3023748"/>
            <a:ext cx="4226467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88 children from Key Stage 2 going on the school trip and 64 from Key Stage 1. How many are going altogether? 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0" y="1650146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50" descr="Image result for pencil clipart7">
            <a:extLst>
              <a:ext uri="{FF2B5EF4-FFF2-40B4-BE49-F238E27FC236}">
                <a16:creationId xmlns:a16="http://schemas.microsoft.com/office/drawing/2014/main" id="{FA4F35DD-E810-4E21-AAF3-1AFBB9E6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54" y="1668111"/>
            <a:ext cx="1232690" cy="1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68243-A175-B240-942E-349A6F346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12,500 people visited the museum this year. This is 2568 more than last year.  How many people visited the museum last year?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Problem 3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52" y="2910581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0E240-0185-404F-BF39-B15A86FE3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12,500 people visited the museum this year. This is 2568 more than last year.  How many people visited the museum last year?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C4497318-7BDB-4322-B4E0-BD84B84F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88" y="1687058"/>
            <a:ext cx="7143701" cy="343923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Our first step in solving this problem is to work out what the problem is asking us to do –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what calculation is needed</a:t>
            </a:r>
            <a:r>
              <a:rPr lang="en-GB" sz="2800" dirty="0">
                <a:latin typeface="+mn-lt"/>
              </a:rPr>
              <a:t>? If 12,500 people visited the museum this year, which is 2568 more than last year, we need do a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subtraction</a:t>
            </a:r>
            <a:r>
              <a:rPr lang="en-GB" sz="2800" dirty="0">
                <a:latin typeface="+mn-lt"/>
              </a:rPr>
              <a:t> to work out how many people visited last year.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ADA3193D-898B-4299-9EFC-85917C24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712" y="5368118"/>
            <a:ext cx="7143701" cy="12258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The calculation we need to do is:</a:t>
            </a:r>
          </a:p>
          <a:p>
            <a:pPr algn="ctr"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12,500 – 2568</a:t>
            </a:r>
            <a:endParaRPr lang="en-GB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39DF7-3F7D-9047-A674-3DF9D411F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1" y="2764188"/>
            <a:ext cx="3873138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12,500 people visited the museum this year. This is 2,568 more than last year.  How many people visited the museum last year?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5" y="1600892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C4497318-7BDB-4322-B4E0-BD84B84F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17" y="3173738"/>
            <a:ext cx="7143701" cy="316682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The numbers in this calculation are a bit too large to work out in our head. We therefore need to use an efficient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written method</a:t>
            </a:r>
            <a:r>
              <a:rPr lang="en-GB" sz="3000" dirty="0">
                <a:latin typeface="+mn-lt"/>
              </a:rPr>
              <a:t>. We will use the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counting on method</a:t>
            </a:r>
            <a:r>
              <a:rPr lang="en-GB" sz="3000" dirty="0">
                <a:latin typeface="+mn-lt"/>
              </a:rPr>
              <a:t>, but you may be happy using a different method!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ADA3193D-898B-4299-9EFC-85917C24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87" y="1689486"/>
            <a:ext cx="7143701" cy="12258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The calculation we need to do is:</a:t>
            </a:r>
          </a:p>
          <a:p>
            <a:pPr algn="ctr"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12,500 – 2568</a:t>
            </a:r>
            <a:endParaRPr lang="en-GB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F7CB2-9F14-FE47-8FD6-7414B7562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692" y="1453967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ADA3193D-898B-4299-9EFC-85917C24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04" y="2589446"/>
            <a:ext cx="6379533" cy="21997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700" dirty="0">
                <a:latin typeface="+mn-lt"/>
              </a:rPr>
              <a:t>The calculation we need to do is:</a:t>
            </a:r>
          </a:p>
          <a:p>
            <a:pPr algn="ctr">
              <a:buNone/>
            </a:pPr>
            <a:r>
              <a:rPr lang="en-GB" sz="2700" b="1" dirty="0">
                <a:solidFill>
                  <a:srgbClr val="FF0000"/>
                </a:solidFill>
                <a:latin typeface="+mn-lt"/>
              </a:rPr>
              <a:t>12,500 – 2,568</a:t>
            </a:r>
          </a:p>
          <a:p>
            <a:pPr algn="ctr">
              <a:buNone/>
            </a:pPr>
            <a:r>
              <a:rPr lang="en-GB" sz="2700" dirty="0">
                <a:latin typeface="+mn-lt"/>
              </a:rPr>
              <a:t>We can do this by </a:t>
            </a:r>
            <a:r>
              <a:rPr lang="en-GB" sz="2700" b="1" dirty="0">
                <a:solidFill>
                  <a:srgbClr val="FF0000"/>
                </a:solidFill>
                <a:latin typeface="+mn-lt"/>
              </a:rPr>
              <a:t>finding the difference </a:t>
            </a:r>
            <a:r>
              <a:rPr lang="en-GB" sz="2700" dirty="0">
                <a:latin typeface="+mn-lt"/>
              </a:rPr>
              <a:t>between the two numbers by </a:t>
            </a:r>
            <a:r>
              <a:rPr lang="en-GB" sz="2700" b="1" dirty="0">
                <a:solidFill>
                  <a:srgbClr val="FF0000"/>
                </a:solidFill>
                <a:latin typeface="+mn-lt"/>
              </a:rPr>
              <a:t>counting on</a:t>
            </a:r>
            <a:r>
              <a:rPr lang="en-GB" sz="2700" dirty="0">
                <a:latin typeface="+mn-lt"/>
              </a:rPr>
              <a:t>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0AE2928-D907-4670-9B89-877AFC2BA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Counting on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B28C2-2BE6-45C8-A1C1-795AEE9B569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24491" r="7200" b="22490"/>
          <a:stretch/>
        </p:blipFill>
        <p:spPr bwMode="auto">
          <a:xfrm>
            <a:off x="1607350" y="4997303"/>
            <a:ext cx="9116775" cy="1621909"/>
          </a:xfrm>
          <a:prstGeom prst="rect">
            <a:avLst/>
          </a:prstGeom>
          <a:noFill/>
        </p:spPr>
      </p:pic>
      <p:sp>
        <p:nvSpPr>
          <p:cNvPr id="15" name="AutoShape 67">
            <a:extLst>
              <a:ext uri="{FF2B5EF4-FFF2-40B4-BE49-F238E27FC236}">
                <a16:creationId xmlns:a16="http://schemas.microsoft.com/office/drawing/2014/main" id="{8D2F8147-B06E-4493-9082-7C95A684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694" y="2600035"/>
            <a:ext cx="4891720" cy="21997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now need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add</a:t>
            </a:r>
            <a:r>
              <a:rPr lang="en-GB" sz="2800" dirty="0">
                <a:latin typeface="+mn-lt"/>
              </a:rPr>
              <a:t> the steps together:</a:t>
            </a:r>
          </a:p>
          <a:p>
            <a:pPr algn="ctr">
              <a:buNone/>
            </a:pPr>
            <a:r>
              <a:rPr lang="en-GB" sz="2800" b="1" dirty="0">
                <a:latin typeface="+mn-lt"/>
              </a:rPr>
              <a:t>32 + 400 + 9,000 + 500 = 9,932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So 12,500 – 2,568 = 9,932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042D-0225-AC4D-A355-BCE4324A3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9532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Problem  Solving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580571" y="2568102"/>
            <a:ext cx="3918857" cy="362207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strategy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inverse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number sentence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calculate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891395" y="3184716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4694747" y="2869924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D9484-57B3-449F-9B33-08E192E073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277201"/>
            <a:ext cx="1330509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C36A3-FBD5-0D43-B296-058665BFF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3023748"/>
            <a:ext cx="4894682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5,639 people attended a football match. The previous week 7,564 people attended. What is the difference in attendance figures?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97" y="1812748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50" descr="Image result for pencil clipart7">
            <a:extLst>
              <a:ext uri="{FF2B5EF4-FFF2-40B4-BE49-F238E27FC236}">
                <a16:creationId xmlns:a16="http://schemas.microsoft.com/office/drawing/2014/main" id="{90285E49-C48E-4EB2-B23A-033A45B4F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54" y="1668111"/>
            <a:ext cx="1232690" cy="1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D81F6-0D0F-AA42-9A5A-DEE9E2E4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23" y="3034820"/>
            <a:ext cx="2612369" cy="328273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12 eggs in a box. How many boxes will 192 eggs fill?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70" y="1832875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Problem 4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52" y="2910581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AF718-7B95-FE4C-959D-A0D5DF659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23" y="3034820"/>
            <a:ext cx="2612369" cy="328273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12 eggs in a box. How many boxes will 192 eggs fill?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70" y="1832875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D5D14A49-ADD5-4626-9987-5933F6A9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64" y="2238810"/>
            <a:ext cx="8229600" cy="398406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This problem requires us to work out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how many 12s are in 192</a:t>
            </a:r>
            <a:r>
              <a:rPr lang="en-GB" sz="3000" dirty="0">
                <a:latin typeface="+mn-lt"/>
              </a:rPr>
              <a:t>.  It therefore is a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division</a:t>
            </a:r>
            <a:r>
              <a:rPr lang="en-GB" sz="3000" dirty="0">
                <a:latin typeface="+mn-lt"/>
              </a:rPr>
              <a:t> problem. The calculation we need to complete is:</a:t>
            </a:r>
          </a:p>
          <a:p>
            <a:pPr algn="ctr"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192 ÷ 12</a:t>
            </a:r>
            <a:endParaRPr lang="en-GB" sz="3000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en-GB" sz="3000" b="1" dirty="0">
                <a:latin typeface="+mn-lt"/>
              </a:rPr>
              <a:t> </a:t>
            </a:r>
            <a:endParaRPr lang="en-GB" sz="3000" dirty="0">
              <a:latin typeface="+mn-lt"/>
            </a:endParaRPr>
          </a:p>
          <a:p>
            <a:pPr algn="ctr">
              <a:buNone/>
            </a:pPr>
            <a:r>
              <a:rPr lang="en-GB" sz="3000" dirty="0">
                <a:latin typeface="+mn-lt"/>
              </a:rPr>
              <a:t>An efficient strategy to work out this calculation would be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chunking</a:t>
            </a:r>
            <a:r>
              <a:rPr lang="en-GB" sz="3000" dirty="0">
                <a:latin typeface="+mn-lt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D18025-AF3F-7940-A49F-069EBB6BC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23" y="3034820"/>
            <a:ext cx="2612369" cy="328273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12 eggs in a box. How many boxes will 192 eggs fill?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70" y="1832875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D5D14A49-ADD5-4626-9987-5933F6A9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839" y="2297276"/>
            <a:ext cx="2948354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192 ÷ 12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B655E3C-2B15-4E67-A6D7-FD578C44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333941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Chunking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72FEBD3E-8B6A-489E-9982-2E38317F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566" y="3083898"/>
            <a:ext cx="2087531" cy="323365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r">
              <a:buAutoNum type="arabicPlain" startAt="12"/>
            </a:pPr>
            <a:r>
              <a:rPr lang="en-GB" dirty="0">
                <a:latin typeface="+mn-lt"/>
              </a:rPr>
              <a:t>  1 9 2</a:t>
            </a:r>
          </a:p>
          <a:p>
            <a:pPr algn="r">
              <a:buNone/>
            </a:pPr>
            <a:r>
              <a:rPr lang="en-GB" dirty="0">
                <a:latin typeface="+mn-lt"/>
              </a:rPr>
              <a:t>- 1 2 0</a:t>
            </a:r>
          </a:p>
          <a:p>
            <a:pPr algn="r">
              <a:buNone/>
            </a:pPr>
            <a:r>
              <a:rPr lang="en-GB" dirty="0">
                <a:latin typeface="+mn-lt"/>
              </a:rPr>
              <a:t>7 2 </a:t>
            </a:r>
          </a:p>
          <a:p>
            <a:pPr algn="r">
              <a:buNone/>
            </a:pPr>
            <a:r>
              <a:rPr lang="en-GB" dirty="0">
                <a:latin typeface="+mn-lt"/>
              </a:rPr>
              <a:t>7 2 </a:t>
            </a:r>
          </a:p>
          <a:p>
            <a:pPr algn="r">
              <a:buNone/>
            </a:pPr>
            <a:r>
              <a:rPr lang="en-GB" dirty="0">
                <a:latin typeface="+mn-lt"/>
              </a:rPr>
              <a:t>0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15618E59-0A46-46B3-8A53-49292AF8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25" y="2016532"/>
            <a:ext cx="3708538" cy="422221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We have taken 10 groups of 12 and 6 groups of 12 away from our total. 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10 + 6 = 16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So, 192 ÷ 12 = 16</a:t>
            </a:r>
            <a:r>
              <a:rPr lang="en-GB" sz="2800" b="1" dirty="0">
                <a:latin typeface="+mn-lt"/>
              </a:rPr>
              <a:t> </a:t>
            </a:r>
          </a:p>
          <a:p>
            <a:pPr algn="ctr">
              <a:buNone/>
            </a:pPr>
            <a:endParaRPr lang="en-GB" sz="2800" b="1" dirty="0">
              <a:latin typeface="+mn-lt"/>
            </a:endParaRPr>
          </a:p>
          <a:p>
            <a:pPr algn="ctr">
              <a:buNone/>
            </a:pPr>
            <a:r>
              <a:rPr lang="en-GB" sz="2800" b="1" dirty="0">
                <a:latin typeface="+mn-lt"/>
              </a:rPr>
              <a:t>Answer: 16 boxes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80DF0B-B8B6-4E85-98B9-53E82BC527DF}"/>
              </a:ext>
            </a:extLst>
          </p:cNvPr>
          <p:cNvCxnSpPr/>
          <p:nvPr/>
        </p:nvCxnSpPr>
        <p:spPr>
          <a:xfrm>
            <a:off x="4705056" y="4448909"/>
            <a:ext cx="14529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E5CEC-D9FE-4B30-8027-608305F05351}"/>
              </a:ext>
            </a:extLst>
          </p:cNvPr>
          <p:cNvCxnSpPr/>
          <p:nvPr/>
        </p:nvCxnSpPr>
        <p:spPr>
          <a:xfrm>
            <a:off x="4751946" y="5603633"/>
            <a:ext cx="14529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8F872C-9670-40E3-BF98-751F4BDA2C42}"/>
              </a:ext>
            </a:extLst>
          </p:cNvPr>
          <p:cNvCxnSpPr>
            <a:cxnSpLocks/>
          </p:cNvCxnSpPr>
          <p:nvPr/>
        </p:nvCxnSpPr>
        <p:spPr>
          <a:xfrm>
            <a:off x="5281593" y="3335216"/>
            <a:ext cx="9764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358E56-70BC-4033-8058-27EC10F1C3A1}"/>
              </a:ext>
            </a:extLst>
          </p:cNvPr>
          <p:cNvCxnSpPr>
            <a:cxnSpLocks/>
          </p:cNvCxnSpPr>
          <p:nvPr/>
        </p:nvCxnSpPr>
        <p:spPr>
          <a:xfrm flipV="1">
            <a:off x="5281593" y="3335216"/>
            <a:ext cx="0" cy="45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D441A5-0CE7-4DC2-A1B8-154BC0F0ED21}"/>
              </a:ext>
            </a:extLst>
          </p:cNvPr>
          <p:cNvSpPr txBox="1"/>
          <p:nvPr/>
        </p:nvSpPr>
        <p:spPr>
          <a:xfrm>
            <a:off x="6446739" y="3850831"/>
            <a:ext cx="16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(10 X 12)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0338D-AE53-4080-BD96-70B974BDE2E2}"/>
              </a:ext>
            </a:extLst>
          </p:cNvPr>
          <p:cNvSpPr txBox="1"/>
          <p:nvPr/>
        </p:nvSpPr>
        <p:spPr>
          <a:xfrm>
            <a:off x="6458459" y="5040726"/>
            <a:ext cx="16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(6 X 12)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B2B5D2-20B1-3942-BE08-AE5AE86E2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51333"/>
            <a:ext cx="4226467" cy="391596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A netball team is made up of 7 players. If 212 children turn up to a netball tournament, how many full teams can you make?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84" y="1602108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50" descr="Image result for pencil clipart7">
            <a:extLst>
              <a:ext uri="{FF2B5EF4-FFF2-40B4-BE49-F238E27FC236}">
                <a16:creationId xmlns:a16="http://schemas.microsoft.com/office/drawing/2014/main" id="{9FD74C03-3EDC-4757-9A50-D167E8DD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54" y="1668111"/>
            <a:ext cx="1232690" cy="1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40A2-399A-334B-A589-6F96FC780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2817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9" name="Picture 50" descr="Image result for pencil clipart7">
            <a:extLst>
              <a:ext uri="{FF2B5EF4-FFF2-40B4-BE49-F238E27FC236}">
                <a16:creationId xmlns:a16="http://schemas.microsoft.com/office/drawing/2014/main" id="{9FD74C03-3EDC-4757-9A50-D167E8DD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85" y="4412163"/>
            <a:ext cx="2251259" cy="21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67">
            <a:extLst>
              <a:ext uri="{FF2B5EF4-FFF2-40B4-BE49-F238E27FC236}">
                <a16:creationId xmlns:a16="http://schemas.microsoft.com/office/drawing/2014/main" id="{C540C058-BB97-45D5-AF56-155F140E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36" y="2456569"/>
            <a:ext cx="11014128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24 children each pay £14.65 towards a school trip. How much money is collected? </a:t>
            </a:r>
          </a:p>
        </p:txBody>
      </p:sp>
      <p:sp>
        <p:nvSpPr>
          <p:cNvPr id="16" name="AutoShape 67">
            <a:extLst>
              <a:ext uri="{FF2B5EF4-FFF2-40B4-BE49-F238E27FC236}">
                <a16:creationId xmlns:a16="http://schemas.microsoft.com/office/drawing/2014/main" id="{6952D2AF-E139-4761-955F-66D96D14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36" y="3710374"/>
            <a:ext cx="8486191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It is 329km from Leeds to Norwich. Jason travels 186km and then takes a break. How many more km does he need to travel before he reaches his destination?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F302D6B-9E7C-4008-8792-6EE380BB5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2" y="1492205"/>
            <a:ext cx="1206336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Choose an appropriate strategy to solve these problem: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DCBED305-279D-4A6F-9BD2-C8427E13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35" y="5564029"/>
            <a:ext cx="8486191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16 children share 144 sweets equally between them. How many do they </a:t>
            </a:r>
            <a:r>
              <a:rPr lang="en-GB" sz="2800">
                <a:latin typeface="+mn-lt"/>
              </a:rPr>
              <a:t>have each?</a:t>
            </a:r>
            <a:endParaRPr lang="en-GB" sz="28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00FA3-E729-1447-B1F1-0EAC4BAAC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3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B2E9-A612-4CE0-8295-5F1573F2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Links: 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Number – addition and subtraction (mental and written)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Number – multiplication and division (mental and written)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38E87BD-D195-4D78-A32E-FF1EB7A2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2817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A897C-5780-4AC9-AC8F-C67CD4D994DC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078FC-4A70-7745-9520-167EE04F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Mathematical Strategies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05" y="2610251"/>
            <a:ext cx="10094883" cy="367760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In mathematics, it is really important to be able to solve problems correctly and efficiently. When you read a problem, you first need to try to work out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what the problem is asking you to do</a:t>
            </a:r>
            <a:r>
              <a:rPr lang="en-GB" sz="3000" dirty="0">
                <a:latin typeface="+mn-lt"/>
              </a:rPr>
              <a:t> (what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3000" dirty="0">
                <a:latin typeface="+mn-lt"/>
              </a:rPr>
              <a:t> or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operations</a:t>
            </a:r>
            <a:r>
              <a:rPr lang="en-GB" sz="3000" dirty="0">
                <a:latin typeface="+mn-lt"/>
              </a:rPr>
              <a:t> you need to use) but also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what the best strategy is</a:t>
            </a:r>
            <a:r>
              <a:rPr lang="en-GB" sz="3000" dirty="0">
                <a:latin typeface="+mn-lt"/>
              </a:rPr>
              <a:t>. Sometimes a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mental</a:t>
            </a:r>
            <a:r>
              <a:rPr lang="en-GB" sz="3000" dirty="0">
                <a:latin typeface="+mn-lt"/>
              </a:rPr>
              <a:t> strategy is the most appropriate and sometimes a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written</a:t>
            </a:r>
            <a:r>
              <a:rPr lang="en-GB" sz="3000" dirty="0">
                <a:latin typeface="+mn-lt"/>
              </a:rPr>
              <a:t> strategy is more appropriate.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C4ACB-F5FC-F340-A371-FE4130D3B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Mathematical Strategies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28" y="3399408"/>
            <a:ext cx="3856982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Let’s look at some problems. </a:t>
            </a:r>
          </a:p>
          <a:p>
            <a:pPr algn="ctr">
              <a:buNone/>
            </a:pPr>
            <a:r>
              <a:rPr lang="en-GB" sz="4000" dirty="0">
                <a:latin typeface="+mn-lt"/>
              </a:rPr>
              <a:t>For each one, think:</a:t>
            </a:r>
          </a:p>
        </p:txBody>
      </p:sp>
      <p:sp>
        <p:nvSpPr>
          <p:cNvPr id="7" name="Cloud Callout 50">
            <a:extLst>
              <a:ext uri="{FF2B5EF4-FFF2-40B4-BE49-F238E27FC236}">
                <a16:creationId xmlns:a16="http://schemas.microsoft.com/office/drawing/2014/main" id="{726CEBAD-EEE3-4764-9F47-AEE16525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8199"/>
              <a:gd name="adj2" fmla="val -48310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8EBBA-A82F-BC42-8888-7F67B31B8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85563"/>
            <a:ext cx="3192655" cy="384750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37 rows of chairs. There are 28 chairs in each row. How many chairs are there altogether?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0" y="1650146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Problem 1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ADD7B-0C55-CB40-9581-CE6CE92ED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2552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39" y="1647293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053885BA-0B17-4C36-8414-BEAA4CBD3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051" y="1619061"/>
            <a:ext cx="8649559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This problem involves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multiplication</a:t>
            </a:r>
            <a:r>
              <a:rPr lang="en-GB" sz="2800" dirty="0">
                <a:latin typeface="+mn-lt"/>
              </a:rPr>
              <a:t>. To solve the problem, we need to work out the answer to: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37 x 28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36E4FB52-9F47-4FF7-98C5-5FCD0470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104" y="2885949"/>
            <a:ext cx="7480686" cy="382062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Before we do this calculation, it is sensible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estimate</a:t>
            </a:r>
            <a:r>
              <a:rPr lang="en-GB" sz="2800" dirty="0">
                <a:latin typeface="+mn-lt"/>
              </a:rPr>
              <a:t> what the answer will be.</a:t>
            </a:r>
          </a:p>
          <a:p>
            <a:r>
              <a:rPr lang="en-GB" sz="2800" dirty="0">
                <a:latin typeface="+mn-lt"/>
              </a:rPr>
              <a:t> 37 can be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rounded up </a:t>
            </a:r>
            <a:r>
              <a:rPr lang="en-GB" sz="2800" dirty="0">
                <a:latin typeface="+mn-lt"/>
              </a:rPr>
              <a:t>to 40</a:t>
            </a:r>
          </a:p>
          <a:p>
            <a:r>
              <a:rPr lang="en-GB" sz="2800" dirty="0">
                <a:latin typeface="+mn-lt"/>
              </a:rPr>
              <a:t> 28 can be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rounded up </a:t>
            </a:r>
            <a:r>
              <a:rPr lang="en-GB" sz="2800" dirty="0">
                <a:latin typeface="+mn-lt"/>
              </a:rPr>
              <a:t>to 30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A sensible answer to this calculation would therefore be: 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40 x 30 = 1,200</a:t>
            </a:r>
          </a:p>
        </p:txBody>
      </p:sp>
      <p:sp>
        <p:nvSpPr>
          <p:cNvPr id="16" name="AutoShape 67">
            <a:extLst>
              <a:ext uri="{FF2B5EF4-FFF2-40B4-BE49-F238E27FC236}">
                <a16:creationId xmlns:a16="http://schemas.microsoft.com/office/drawing/2014/main" id="{6E580AAB-BF24-441C-B5B1-CA8E210B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85563"/>
            <a:ext cx="3192655" cy="384750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37 rows of chairs. There are 28 chairs in each row. How many chairs are there altogether?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E291E6-C747-5749-9903-BA0B275D2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2552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39" y="1647293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053885BA-0B17-4C36-8414-BEAA4CBD3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58" y="2522445"/>
            <a:ext cx="6484103" cy="350734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4000" dirty="0">
                <a:latin typeface="+mn-lt"/>
              </a:rPr>
              <a:t>Now, let’s work out the actual answer.  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GB" sz="4000" dirty="0">
                <a:latin typeface="+mn-lt"/>
              </a:rPr>
              <a:t>One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strategy</a:t>
            </a:r>
            <a:r>
              <a:rPr lang="en-GB" sz="4000" dirty="0">
                <a:latin typeface="+mn-lt"/>
              </a:rPr>
              <a:t> to use to solve this problem would be the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grid method</a:t>
            </a:r>
            <a:r>
              <a:rPr lang="en-GB" sz="4000" dirty="0">
                <a:latin typeface="+mn-lt"/>
              </a:rPr>
              <a:t>…</a:t>
            </a:r>
          </a:p>
        </p:txBody>
      </p:sp>
      <p:sp>
        <p:nvSpPr>
          <p:cNvPr id="16" name="AutoShape 67">
            <a:extLst>
              <a:ext uri="{FF2B5EF4-FFF2-40B4-BE49-F238E27FC236}">
                <a16:creationId xmlns:a16="http://schemas.microsoft.com/office/drawing/2014/main" id="{6E580AAB-BF24-441C-B5B1-CA8E210B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85563"/>
            <a:ext cx="3192655" cy="384750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37 rows of chairs. There are 28 chairs in each row. How many chairs are there altogether?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8B1D8-A6B9-204D-8404-0826686C4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2552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39" y="1647293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6" name="AutoShape 67">
            <a:extLst>
              <a:ext uri="{FF2B5EF4-FFF2-40B4-BE49-F238E27FC236}">
                <a16:creationId xmlns:a16="http://schemas.microsoft.com/office/drawing/2014/main" id="{6E580AAB-BF24-441C-B5B1-CA8E210B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85563"/>
            <a:ext cx="3192655" cy="384750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 are 37 rows of chairs. There are 28 chairs in each row. How many chairs are there altogether?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E934AD3-DEBB-4098-AD5C-F684C9FFA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2537" y="150024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Grid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400A3E-3B12-4C9B-ABC1-1CA93CB02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31910"/>
              </p:ext>
            </p:extLst>
          </p:nvPr>
        </p:nvGraphicFramePr>
        <p:xfrm>
          <a:off x="4149208" y="2777535"/>
          <a:ext cx="44090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667">
                  <a:extLst>
                    <a:ext uri="{9D8B030D-6E8A-4147-A177-3AD203B41FA5}">
                      <a16:colId xmlns:a16="http://schemas.microsoft.com/office/drawing/2014/main" val="2498687051"/>
                    </a:ext>
                  </a:extLst>
                </a:gridCol>
                <a:gridCol w="1469667">
                  <a:extLst>
                    <a:ext uri="{9D8B030D-6E8A-4147-A177-3AD203B41FA5}">
                      <a16:colId xmlns:a16="http://schemas.microsoft.com/office/drawing/2014/main" val="100434878"/>
                    </a:ext>
                  </a:extLst>
                </a:gridCol>
                <a:gridCol w="1469667">
                  <a:extLst>
                    <a:ext uri="{9D8B030D-6E8A-4147-A177-3AD203B41FA5}">
                      <a16:colId xmlns:a16="http://schemas.microsoft.com/office/drawing/2014/main" val="4229108718"/>
                    </a:ext>
                  </a:extLst>
                </a:gridCol>
              </a:tblGrid>
              <a:tr h="537177"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07284"/>
                  </a:ext>
                </a:extLst>
              </a:tr>
              <a:tr h="537177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14718"/>
                  </a:ext>
                </a:extLst>
              </a:tr>
              <a:tr h="537177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60058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D42682B5-6BD4-4D57-93BC-0CDB575A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613" y="1925858"/>
            <a:ext cx="2422057" cy="461402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GB" sz="4000" dirty="0">
                <a:latin typeface="+mn-lt"/>
              </a:rPr>
              <a:t>6 0 0  </a:t>
            </a:r>
          </a:p>
          <a:p>
            <a:pPr algn="r">
              <a:buNone/>
            </a:pPr>
            <a:r>
              <a:rPr lang="en-GB" sz="4000" dirty="0">
                <a:latin typeface="+mn-lt"/>
              </a:rPr>
              <a:t>1 4 0</a:t>
            </a:r>
          </a:p>
          <a:p>
            <a:pPr algn="r">
              <a:buNone/>
            </a:pPr>
            <a:r>
              <a:rPr lang="en-GB" sz="4000" dirty="0">
                <a:latin typeface="+mn-lt"/>
              </a:rPr>
              <a:t>2 4 0</a:t>
            </a:r>
          </a:p>
          <a:p>
            <a:pPr algn="r">
              <a:buNone/>
            </a:pPr>
            <a:r>
              <a:rPr lang="en-GB" sz="4000" dirty="0">
                <a:latin typeface="+mn-lt"/>
              </a:rPr>
              <a:t>+ 5 6</a:t>
            </a:r>
          </a:p>
          <a:p>
            <a:pPr algn="r">
              <a:buNone/>
            </a:pPr>
            <a:r>
              <a:rPr lang="en-GB" sz="4000" u="sng" dirty="0">
                <a:latin typeface="+mn-lt"/>
              </a:rPr>
              <a:t>1 0 3 6</a:t>
            </a:r>
          </a:p>
          <a:p>
            <a:pPr algn="r">
              <a:buNone/>
            </a:pPr>
            <a:endParaRPr lang="en-GB" sz="4000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9EFEC1-6F82-4D53-97BC-9F4D8DE2FF7F}"/>
              </a:ext>
            </a:extLst>
          </p:cNvPr>
          <p:cNvCxnSpPr>
            <a:cxnSpLocks/>
          </p:cNvCxnSpPr>
          <p:nvPr/>
        </p:nvCxnSpPr>
        <p:spPr>
          <a:xfrm>
            <a:off x="9949015" y="4931690"/>
            <a:ext cx="1359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7C1809-32E4-4610-8B8A-1EDC6A7354C2}"/>
              </a:ext>
            </a:extLst>
          </p:cNvPr>
          <p:cNvSpPr txBox="1"/>
          <p:nvPr/>
        </p:nvSpPr>
        <p:spPr>
          <a:xfrm>
            <a:off x="10295800" y="5705770"/>
            <a:ext cx="35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7" name="AutoShape 67">
            <a:extLst>
              <a:ext uri="{FF2B5EF4-FFF2-40B4-BE49-F238E27FC236}">
                <a16:creationId xmlns:a16="http://schemas.microsoft.com/office/drawing/2014/main" id="{CA69492B-BCA3-49BE-A154-D10810E1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298" y="5173657"/>
            <a:ext cx="5047171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dirty="0">
                <a:latin typeface="+mn-lt"/>
              </a:rPr>
              <a:t>Therefore, the total number of chairs will be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1,036</a:t>
            </a:r>
            <a:r>
              <a:rPr lang="en-GB" dirty="0">
                <a:latin typeface="+mn-lt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69C4B7-CEFD-AC46-BBFD-B1573A7EA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0" y="2785563"/>
            <a:ext cx="3192655" cy="384750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A bookcase has 13 shelves. Each shelf can hold 27 books. How many books can the bookcase hold?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F180840F-CAAB-4A08-9F83-D7DDF6C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70" y="1650146"/>
            <a:ext cx="1378892" cy="9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1849C0-197E-4ECF-9A67-C41843793AD1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solve problems choosing an appropriate mental or written strategy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B391166-E964-4ECF-BB44-E0ECBAB3C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216" y="14570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15" name="Cloud Callout 50">
            <a:extLst>
              <a:ext uri="{FF2B5EF4-FFF2-40B4-BE49-F238E27FC236}">
                <a16:creationId xmlns:a16="http://schemas.microsoft.com/office/drawing/2014/main" id="{6DE9BC9A-8C33-42CB-896F-D097EFF4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38" y="2816120"/>
            <a:ext cx="5781106" cy="3531210"/>
          </a:xfrm>
          <a:prstGeom prst="cloudCallout">
            <a:avLst>
              <a:gd name="adj1" fmla="val -71132"/>
              <a:gd name="adj2" fmla="val -66491"/>
            </a:avLst>
          </a:prstGeom>
          <a:solidFill>
            <a:srgbClr val="FDFED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I do this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my head 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do I need to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it down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What is the best </a:t>
            </a:r>
            <a:r>
              <a:rPr lang="en-GB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GB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this question?</a:t>
            </a:r>
          </a:p>
        </p:txBody>
      </p:sp>
      <p:pic>
        <p:nvPicPr>
          <p:cNvPr id="9" name="Picture 50" descr="Image result for pencil clipart7">
            <a:extLst>
              <a:ext uri="{FF2B5EF4-FFF2-40B4-BE49-F238E27FC236}">
                <a16:creationId xmlns:a16="http://schemas.microsoft.com/office/drawing/2014/main" id="{ECD3FD64-2206-4494-B2A3-BE348B1A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54" y="1668111"/>
            <a:ext cx="1232690" cy="1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BCFE2-AF9A-B042-9A73-6DA971E46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2021</Words>
  <Application>Microsoft Macintosh PowerPoint</Application>
  <PresentationFormat>Widescreen</PresentationFormat>
  <Paragraphs>237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Vocabulary: Problem  Solving </vt:lpstr>
      <vt:lpstr>Mathematical Strategies</vt:lpstr>
      <vt:lpstr>Mathematical Strategies</vt:lpstr>
      <vt:lpstr>Problem 1</vt:lpstr>
      <vt:lpstr>PowerPoint Presentation</vt:lpstr>
      <vt:lpstr>PowerPoint Presentation</vt:lpstr>
      <vt:lpstr>Grid method</vt:lpstr>
      <vt:lpstr>Your turn</vt:lpstr>
      <vt:lpstr>Problem 2</vt:lpstr>
      <vt:lpstr>PowerPoint Presentation</vt:lpstr>
      <vt:lpstr>PowerPoint Presentation</vt:lpstr>
      <vt:lpstr>Rounding and adjusting</vt:lpstr>
      <vt:lpstr>Rounding and adjusting</vt:lpstr>
      <vt:lpstr>Your turn</vt:lpstr>
      <vt:lpstr>Problem 3</vt:lpstr>
      <vt:lpstr>PowerPoint Presentation</vt:lpstr>
      <vt:lpstr>PowerPoint Presentation</vt:lpstr>
      <vt:lpstr>Counting on method</vt:lpstr>
      <vt:lpstr>Your turn</vt:lpstr>
      <vt:lpstr>Problem 4</vt:lpstr>
      <vt:lpstr>PowerPoint Presentation</vt:lpstr>
      <vt:lpstr>Chunking</vt:lpstr>
      <vt:lpstr>Your turn</vt:lpstr>
      <vt:lpstr>Choose an appropriate strategy to solve these problem: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PiXL 2</cp:lastModifiedBy>
  <cp:revision>132</cp:revision>
  <dcterms:created xsi:type="dcterms:W3CDTF">2017-03-29T13:14:03Z</dcterms:created>
  <dcterms:modified xsi:type="dcterms:W3CDTF">2018-09-10T07:39:40Z</dcterms:modified>
</cp:coreProperties>
</file>