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EDA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28" autoAdjust="0"/>
    <p:restoredTop sz="93025" autoAdjust="0"/>
  </p:normalViewPr>
  <p:slideViewPr>
    <p:cSldViewPr snapToGrid="0">
      <p:cViewPr varScale="1">
        <p:scale>
          <a:sx n="117" d="100"/>
          <a:sy n="117" d="100"/>
        </p:scale>
        <p:origin x="47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8" y="23813"/>
            <a:ext cx="1722121" cy="22196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38DA7B5-2CC0-4F4A-98FE-B3272B1CDACB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239044"/>
            <a:ext cx="1258570" cy="10282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689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99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250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0566" y="365125"/>
            <a:ext cx="9873234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7603"/>
            <a:ext cx="10515600" cy="426935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17" y="148207"/>
            <a:ext cx="1365049" cy="17593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107D4C8-9394-EA4C-B6ED-64D36EC2BBE4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1030" y="5884069"/>
            <a:ext cx="1145540" cy="765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557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16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63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46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424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38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6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5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B8EB-E0F4-4A3B-8CDF-0C8C2A11D92D}" type="datetimeFigureOut">
              <a:rPr lang="en-GB" smtClean="0"/>
              <a:t>31/01/2021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2C7D3-DFE4-46DF-8ABF-9E40EE9022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9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400" b="1" dirty="0" smtClean="0">
                <a:solidFill>
                  <a:srgbClr val="002060"/>
                </a:solidFill>
              </a:rPr>
              <a:t>A2 </a:t>
            </a:r>
            <a:r>
              <a:rPr lang="en-GB" sz="3400" b="1" dirty="0">
                <a:solidFill>
                  <a:srgbClr val="002060"/>
                </a:solidFill>
              </a:rPr>
              <a:t>EXS M3a. Can understand the use of brackets and the order of operations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6720" y="4913564"/>
            <a:ext cx="11328400" cy="1685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rgbClr val="0070C0"/>
                </a:solidFill>
              </a:rPr>
              <a:t>Commissioned by The PiXL Club Ltd.</a:t>
            </a:r>
            <a:endParaRPr lang="en-GB" sz="1050" dirty="0">
              <a:solidFill>
                <a:srgbClr val="0070C0"/>
              </a:solidFill>
            </a:endParaRPr>
          </a:p>
          <a:p>
            <a:pPr algn="ctr"/>
            <a:r>
              <a:rPr lang="en-GB" sz="1050" b="1" dirty="0">
                <a:solidFill>
                  <a:srgbClr val="0070C0"/>
                </a:solidFill>
              </a:rPr>
              <a:t>June 2016</a:t>
            </a:r>
            <a:endParaRPr lang="en-GB" sz="1050" dirty="0">
              <a:solidFill>
                <a:srgbClr val="0070C0"/>
              </a:solidFill>
            </a:endParaRPr>
          </a:p>
          <a:p>
            <a:r>
              <a:rPr lang="en-GB" sz="1200" dirty="0">
                <a:solidFill>
                  <a:srgbClr val="0070C0"/>
                </a:solidFill>
              </a:rPr>
              <a:t> </a:t>
            </a:r>
          </a:p>
          <a:p>
            <a:pPr fontAlgn="base"/>
            <a:r>
              <a:rPr lang="en-GB" sz="900" dirty="0">
                <a:solidFill>
                  <a:srgbClr val="0070C0"/>
                </a:solidFill>
              </a:rPr>
              <a:t>This resource is strictly for the use of member schools for as long as they remain members of The PiXL Club. It may not be copied, sold nor transferred to a third party or used by the school after membership ceases. Until such time it may be freely used within the member school.</a:t>
            </a:r>
          </a:p>
          <a:p>
            <a:pPr fontAlgn="base"/>
            <a:r>
              <a:rPr lang="en-GB" sz="900" dirty="0">
                <a:solidFill>
                  <a:srgbClr val="0070C0"/>
                </a:solidFill>
              </a:rPr>
              <a:t>All opinions and contributions are those of the authors. The contents of this resource are not connected with nor endorsed by any other company, organisation or institution</a:t>
            </a:r>
            <a:r>
              <a:rPr lang="en-GB" sz="1050" dirty="0">
                <a:solidFill>
                  <a:srgbClr val="0070C0"/>
                </a:solidFill>
              </a:rPr>
              <a:t>.</a:t>
            </a:r>
          </a:p>
          <a:p>
            <a:r>
              <a:rPr lang="en-GB" sz="1200" dirty="0">
                <a:solidFill>
                  <a:srgbClr val="0070C0"/>
                </a:solidFill>
              </a:rPr>
              <a:t> </a:t>
            </a:r>
          </a:p>
          <a:p>
            <a:pPr algn="ctr"/>
            <a:r>
              <a:rPr lang="en-GB" sz="1200" dirty="0">
                <a:solidFill>
                  <a:srgbClr val="0070C0"/>
                </a:solidFill>
              </a:rPr>
              <a:t>© Copyright The PiXL Club Ltd, 2016</a:t>
            </a:r>
          </a:p>
          <a:p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xmlns="" id="{91EAA710-4294-4DF9-B028-3E3A1EB4E9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46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496352" y="3675080"/>
            <a:ext cx="18473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7316" y="2063481"/>
            <a:ext cx="8898467" cy="3223197"/>
          </a:xfrm>
          <a:solidFill>
            <a:srgbClr val="FDFEDA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5"/>
                </a:solidFill>
              </a:rPr>
              <a:t>Brackets</a:t>
            </a:r>
            <a:r>
              <a:rPr lang="en-GB" dirty="0"/>
              <a:t>   </a:t>
            </a:r>
            <a:r>
              <a:rPr lang="en-GB" dirty="0">
                <a:solidFill>
                  <a:srgbClr val="002060"/>
                </a:solidFill>
              </a:rPr>
              <a:t>Anything inside brackets must be calculated first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/>
                </a:solidFill>
              </a:rPr>
              <a:t>Indices</a:t>
            </a:r>
            <a:r>
              <a:rPr lang="en-GB" dirty="0"/>
              <a:t>   </a:t>
            </a:r>
            <a:r>
              <a:rPr lang="en-GB" dirty="0">
                <a:solidFill>
                  <a:srgbClr val="002060"/>
                </a:solidFill>
              </a:rPr>
              <a:t>are next to be solved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/>
                </a:solidFill>
              </a:rPr>
              <a:t>Division</a:t>
            </a:r>
            <a:r>
              <a:rPr lang="en-GB" dirty="0"/>
              <a:t>   </a:t>
            </a:r>
            <a:r>
              <a:rPr lang="en-GB" dirty="0">
                <a:solidFill>
                  <a:srgbClr val="002060"/>
                </a:solidFill>
              </a:rPr>
              <a:t>and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/>
                </a:solidFill>
              </a:rPr>
              <a:t>Multiplication</a:t>
            </a:r>
            <a:r>
              <a:rPr lang="en-GB" dirty="0"/>
              <a:t>   </a:t>
            </a:r>
            <a:r>
              <a:rPr lang="en-GB" dirty="0">
                <a:solidFill>
                  <a:srgbClr val="002060"/>
                </a:solidFill>
              </a:rPr>
              <a:t>come next, followed by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/>
                </a:solidFill>
              </a:rPr>
              <a:t>Addition</a:t>
            </a:r>
            <a:r>
              <a:rPr lang="en-GB" dirty="0"/>
              <a:t>   </a:t>
            </a:r>
            <a:r>
              <a:rPr lang="en-GB" dirty="0">
                <a:solidFill>
                  <a:srgbClr val="002060"/>
                </a:solidFill>
              </a:rPr>
              <a:t>and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5"/>
                </a:solidFill>
              </a:rPr>
              <a:t>Subtraction</a:t>
            </a:r>
            <a:r>
              <a:rPr lang="en-GB" dirty="0"/>
              <a:t> </a:t>
            </a:r>
            <a:r>
              <a:rPr lang="en-GB" dirty="0">
                <a:solidFill>
                  <a:srgbClr val="002060"/>
                </a:solidFill>
              </a:rPr>
              <a:t>are last!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72B40FB9-B0F9-5341-88B5-7BF995332D77}"/>
              </a:ext>
            </a:extLst>
          </p:cNvPr>
          <p:cNvSpPr txBox="1">
            <a:spLocks/>
          </p:cNvSpPr>
          <p:nvPr/>
        </p:nvSpPr>
        <p:spPr>
          <a:xfrm>
            <a:off x="2857152" y="356273"/>
            <a:ext cx="6477696" cy="126516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>
                <a:solidFill>
                  <a:srgbClr val="002060"/>
                </a:solidFill>
              </a:rPr>
              <a:t>B.I.D.M.A.S</a:t>
            </a:r>
          </a:p>
        </p:txBody>
      </p:sp>
    </p:spTree>
    <p:extLst>
      <p:ext uri="{BB962C8B-B14F-4D97-AF65-F5344CB8AC3E}">
        <p14:creationId xmlns:p14="http://schemas.microsoft.com/office/powerpoint/2010/main" val="1723399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67406" y="2749567"/>
            <a:ext cx="1847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5733"/>
            <a:ext cx="9846734" cy="4331229"/>
          </a:xfrm>
          <a:solidFill>
            <a:srgbClr val="FDFEDA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Scientific calculators work with BIDMAS, however basic calculators do not.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5 + 3 x 2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Scientific calculator    11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Basic calculator           16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Correct answer?          11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Because you need to do the multiplication 3 x 2 first. </a:t>
            </a: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This, then, becomes 5 + 6</a:t>
            </a:r>
          </a:p>
          <a:p>
            <a:endParaRPr lang="en-GB" dirty="0"/>
          </a:p>
        </p:txBody>
      </p:sp>
      <p:pic>
        <p:nvPicPr>
          <p:cNvPr id="1026" name="Picture 2" descr="C:\Users\deborah.donnelly\AppData\Local\Microsoft\Windows\Temporary Internet Files\Content.IE5\G49PVN5E\clipart_objects_280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967" y="2749567"/>
            <a:ext cx="2440053" cy="244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xmlns="" id="{59CCE372-2469-1045-A4EC-FB68431E1EF3}"/>
              </a:ext>
            </a:extLst>
          </p:cNvPr>
          <p:cNvSpPr txBox="1">
            <a:spLocks/>
          </p:cNvSpPr>
          <p:nvPr/>
        </p:nvSpPr>
        <p:spPr>
          <a:xfrm>
            <a:off x="3402179" y="225810"/>
            <a:ext cx="5426818" cy="126516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>
                <a:solidFill>
                  <a:srgbClr val="002060"/>
                </a:solidFill>
              </a:rPr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433077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67406" y="2749567"/>
            <a:ext cx="1847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4153" y="2191192"/>
            <a:ext cx="5835556" cy="3468250"/>
          </a:xfrm>
          <a:solidFill>
            <a:srgbClr val="FDFEDA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sz="3200" dirty="0">
                <a:solidFill>
                  <a:srgbClr val="002060"/>
                </a:solidFill>
              </a:rPr>
              <a:t>Amy says 20 − 5 × 3 is 45 </a:t>
            </a:r>
          </a:p>
          <a:p>
            <a:pPr marL="0" indent="0" algn="ctr">
              <a:buNone/>
            </a:pPr>
            <a:endParaRPr lang="en-GB" sz="32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3200" dirty="0">
                <a:solidFill>
                  <a:srgbClr val="002060"/>
                </a:solidFill>
              </a:rPr>
              <a:t>Callum says 20 − 5 × 3 is 5 </a:t>
            </a:r>
          </a:p>
          <a:p>
            <a:pPr marL="0" indent="0" algn="ctr">
              <a:buNone/>
            </a:pPr>
            <a:endParaRPr lang="en-GB" sz="32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3200" dirty="0">
                <a:solidFill>
                  <a:srgbClr val="002060"/>
                </a:solidFill>
              </a:rPr>
              <a:t>Who is right? </a:t>
            </a:r>
          </a:p>
          <a:p>
            <a:pPr marL="0" indent="0" algn="ctr">
              <a:buNone/>
            </a:pPr>
            <a:r>
              <a:rPr lang="en-GB" sz="3200" dirty="0">
                <a:solidFill>
                  <a:srgbClr val="002060"/>
                </a:solidFill>
              </a:rPr>
              <a:t>Explain how you know.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2050" name="Picture 2" descr="C:\Users\deborah.donnelly\AppData\Local\Microsoft\Windows\Temporary Internet Files\Content.IE5\JQX6PPAZ\thinking-cartoon1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452" y="1465684"/>
            <a:ext cx="1678687" cy="188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xmlns="" id="{251A36B3-9382-314C-A0AC-F0FF1D1520DE}"/>
              </a:ext>
            </a:extLst>
          </p:cNvPr>
          <p:cNvSpPr txBox="1">
            <a:spLocks/>
          </p:cNvSpPr>
          <p:nvPr/>
        </p:nvSpPr>
        <p:spPr>
          <a:xfrm>
            <a:off x="2804303" y="328203"/>
            <a:ext cx="6583394" cy="126516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>
                <a:solidFill>
                  <a:srgbClr val="002060"/>
                </a:solidFill>
              </a:rPr>
              <a:t>Challenge 1</a:t>
            </a:r>
          </a:p>
        </p:txBody>
      </p:sp>
    </p:spTree>
    <p:extLst>
      <p:ext uri="{BB962C8B-B14F-4D97-AF65-F5344CB8AC3E}">
        <p14:creationId xmlns:p14="http://schemas.microsoft.com/office/powerpoint/2010/main" val="286206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67406" y="2749567"/>
            <a:ext cx="1847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095" y="1794802"/>
            <a:ext cx="9189809" cy="3817744"/>
          </a:xfrm>
          <a:solidFill>
            <a:srgbClr val="FDFEDA"/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GB" sz="3200" dirty="0">
                <a:solidFill>
                  <a:srgbClr val="002060"/>
                </a:solidFill>
              </a:rPr>
              <a:t>Add brackets ( ) to make each statement correct.</a:t>
            </a:r>
          </a:p>
          <a:p>
            <a:pPr marL="0" indent="0" algn="ctr">
              <a:buNone/>
            </a:pPr>
            <a:r>
              <a:rPr lang="en-GB" sz="3200" dirty="0">
                <a:solidFill>
                  <a:srgbClr val="002060"/>
                </a:solidFill>
              </a:rPr>
              <a:t>You may use more than one pair of brackets in each statement. </a:t>
            </a:r>
          </a:p>
          <a:p>
            <a:pPr marL="0" indent="0" algn="ctr">
              <a:buNone/>
            </a:pPr>
            <a:endParaRPr lang="en-GB" sz="3200" dirty="0">
              <a:solidFill>
                <a:srgbClr val="002060"/>
              </a:solidFill>
            </a:endParaRPr>
          </a:p>
          <a:p>
            <a:pPr marL="571500" indent="-571500" algn="ctr">
              <a:buAutoNum type="romanLcParenBoth"/>
            </a:pPr>
            <a:r>
              <a:rPr lang="en-GB" sz="3200" dirty="0">
                <a:solidFill>
                  <a:srgbClr val="002060"/>
                </a:solidFill>
              </a:rPr>
              <a:t>4 + 5 × 2 + 3 = 29 </a:t>
            </a:r>
          </a:p>
          <a:p>
            <a:pPr marL="571500" indent="-571500" algn="ctr">
              <a:buAutoNum type="romanLcParenBoth"/>
            </a:pPr>
            <a:endParaRPr lang="en-GB" sz="32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sz="3200" dirty="0">
                <a:solidFill>
                  <a:srgbClr val="002060"/>
                </a:solidFill>
              </a:rPr>
              <a:t>(ii) 4 + 5 × 2 + 3 = 45 </a:t>
            </a:r>
          </a:p>
          <a:p>
            <a:endParaRPr lang="en-GB" dirty="0"/>
          </a:p>
        </p:txBody>
      </p:sp>
      <p:pic>
        <p:nvPicPr>
          <p:cNvPr id="3074" name="Picture 2" descr="C:\Users\deborah.donnelly\AppData\Local\Microsoft\Windows\Temporary Internet Files\Content.IE5\2HBANXBS\Thinkin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434" y="3429000"/>
            <a:ext cx="1313170" cy="178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xmlns="" id="{6F9954E3-60BE-7E40-A0F1-D0CDDF464027}"/>
              </a:ext>
            </a:extLst>
          </p:cNvPr>
          <p:cNvSpPr txBox="1">
            <a:spLocks/>
          </p:cNvSpPr>
          <p:nvPr/>
        </p:nvSpPr>
        <p:spPr>
          <a:xfrm>
            <a:off x="3167406" y="276279"/>
            <a:ext cx="5532516" cy="126516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>
                <a:solidFill>
                  <a:srgbClr val="002060"/>
                </a:solidFill>
              </a:rPr>
              <a:t>Challenge 2</a:t>
            </a:r>
          </a:p>
        </p:txBody>
      </p:sp>
    </p:spTree>
    <p:extLst>
      <p:ext uri="{BB962C8B-B14F-4D97-AF65-F5344CB8AC3E}">
        <p14:creationId xmlns:p14="http://schemas.microsoft.com/office/powerpoint/2010/main" val="774326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67406" y="2749567"/>
            <a:ext cx="1847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07603"/>
            <a:ext cx="9626601" cy="4269359"/>
          </a:xfrm>
          <a:solidFill>
            <a:srgbClr val="FDFEDA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rgbClr val="002060"/>
                </a:solidFill>
              </a:rPr>
              <a:t>Challenge 1 </a:t>
            </a:r>
            <a:r>
              <a:rPr lang="en-GB" dirty="0">
                <a:solidFill>
                  <a:srgbClr val="002060"/>
                </a:solidFill>
              </a:rPr>
              <a:t>– Callum is correct as you would need to calculate 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002060"/>
                </a:solidFill>
              </a:rPr>
              <a:t>5 x 3 first, as multiplication comes before addition. You would then have 20 – 15, which is 5.</a:t>
            </a:r>
          </a:p>
          <a:p>
            <a:pPr marL="0" indent="0" algn="ctr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rgbClr val="002060"/>
                </a:solidFill>
              </a:rPr>
              <a:t>Challenge 2 </a:t>
            </a:r>
          </a:p>
          <a:p>
            <a:pPr marL="571500" indent="-571500" algn="ctr">
              <a:buAutoNum type="romanLcParenBoth"/>
            </a:pPr>
            <a:r>
              <a:rPr lang="en-GB" dirty="0">
                <a:solidFill>
                  <a:srgbClr val="002060"/>
                </a:solidFill>
              </a:rPr>
              <a:t>4 + 5 × (2 + 3) = 29 </a:t>
            </a:r>
          </a:p>
          <a:p>
            <a:pPr marL="571500" indent="-571500" algn="ctr">
              <a:buAutoNum type="romanLcParenBoth"/>
            </a:pPr>
            <a:endParaRPr lang="en-GB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GB" dirty="0">
                <a:solidFill>
                  <a:srgbClr val="002060"/>
                </a:solidFill>
              </a:rPr>
              <a:t>(ii)  (4 + 5) × (2 + 3) = 45 </a:t>
            </a:r>
          </a:p>
          <a:p>
            <a:pPr algn="ctr"/>
            <a:endParaRPr lang="en-GB" dirty="0"/>
          </a:p>
        </p:txBody>
      </p:sp>
      <p:pic>
        <p:nvPicPr>
          <p:cNvPr id="3074" name="Picture 2" descr="C:\Users\deborah.donnelly\AppData\Local\Microsoft\Windows\Temporary Internet Files\Content.IE5\2HBANXBS\Thinking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611" y="3549798"/>
            <a:ext cx="1611633" cy="218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xmlns="" id="{B4DF289F-5B63-644D-B21B-086075939EB4}"/>
              </a:ext>
            </a:extLst>
          </p:cNvPr>
          <p:cNvSpPr txBox="1">
            <a:spLocks/>
          </p:cNvSpPr>
          <p:nvPr/>
        </p:nvSpPr>
        <p:spPr>
          <a:xfrm>
            <a:off x="2934269" y="276279"/>
            <a:ext cx="5946127" cy="126516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>
                <a:solidFill>
                  <a:srgbClr val="002060"/>
                </a:solidFill>
              </a:rPr>
              <a:t>Challenge Answers</a:t>
            </a:r>
          </a:p>
        </p:txBody>
      </p:sp>
    </p:spTree>
    <p:extLst>
      <p:ext uri="{BB962C8B-B14F-4D97-AF65-F5344CB8AC3E}">
        <p14:creationId xmlns:p14="http://schemas.microsoft.com/office/powerpoint/2010/main" val="36292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67406" y="2749567"/>
            <a:ext cx="1847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1B9E7845-28A3-5946-9C86-62D1A13C3AD9}"/>
              </a:ext>
            </a:extLst>
          </p:cNvPr>
          <p:cNvSpPr txBox="1">
            <a:spLocks/>
          </p:cNvSpPr>
          <p:nvPr/>
        </p:nvSpPr>
        <p:spPr>
          <a:xfrm>
            <a:off x="3029803" y="278401"/>
            <a:ext cx="7729806" cy="1265161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GB" sz="4000" b="1" dirty="0">
                <a:solidFill>
                  <a:srgbClr val="002060"/>
                </a:solidFill>
              </a:rPr>
              <a:t>Problem Solving and Reasoning</a:t>
            </a:r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xmlns="" id="{6B09AB49-9872-2345-8000-21057E9A95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188201"/>
              </p:ext>
            </p:extLst>
          </p:nvPr>
        </p:nvGraphicFramePr>
        <p:xfrm>
          <a:off x="681761" y="1909803"/>
          <a:ext cx="5156020" cy="4268790"/>
        </p:xfrm>
        <a:graphic>
          <a:graphicData uri="http://schemas.openxmlformats.org/drawingml/2006/table">
            <a:tbl>
              <a:tblPr firstRow="1" firstCol="1" bandRow="1"/>
              <a:tblGrid>
                <a:gridCol w="859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591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5911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91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97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97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11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4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1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1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1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11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11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38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>
                          <a:effectLst/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  <a:endParaRPr lang="en-GB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4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GB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815" marR="718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2" name="Content Placeholder 6">
            <a:extLst>
              <a:ext uri="{FF2B5EF4-FFF2-40B4-BE49-F238E27FC236}">
                <a16:creationId xmlns:a16="http://schemas.microsoft.com/office/drawing/2014/main" xmlns="" id="{99759F9F-5959-ED43-B39B-B3BB041787AD}"/>
              </a:ext>
            </a:extLst>
          </p:cNvPr>
          <p:cNvSpPr txBox="1">
            <a:spLocks/>
          </p:cNvSpPr>
          <p:nvPr/>
        </p:nvSpPr>
        <p:spPr>
          <a:xfrm>
            <a:off x="6121399" y="1963444"/>
            <a:ext cx="5421923" cy="3556824"/>
          </a:xfrm>
          <a:prstGeom prst="rect">
            <a:avLst/>
          </a:prstGeom>
          <a:solidFill>
            <a:srgbClr val="FDFEDA"/>
          </a:solidFill>
          <a:ln>
            <a:solidFill>
              <a:schemeClr val="accent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u="sng" dirty="0">
                <a:solidFill>
                  <a:srgbClr val="002060"/>
                </a:solidFill>
              </a:rPr>
              <a:t>B.I.D.M.A.S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rgbClr val="002060"/>
                </a:solidFill>
              </a:rPr>
              <a:t>Use the BIDMAS rules to find numbers to fit into the blank squares that will equal the numbers at the sides.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>
                <a:solidFill>
                  <a:srgbClr val="002060"/>
                </a:solidFill>
              </a:rPr>
              <a:t>Can you make up one of your own for a partner that includes brackets?</a:t>
            </a:r>
          </a:p>
        </p:txBody>
      </p:sp>
    </p:spTree>
    <p:extLst>
      <p:ext uri="{BB962C8B-B14F-4D97-AF65-F5344CB8AC3E}">
        <p14:creationId xmlns:p14="http://schemas.microsoft.com/office/powerpoint/2010/main" val="65614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301</Words>
  <Application>Microsoft Macintosh PowerPoint</Application>
  <PresentationFormat>Widescreen</PresentationFormat>
  <Paragraphs>100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Times New Roman</vt:lpstr>
      <vt:lpstr>Arial</vt:lpstr>
      <vt:lpstr>Office Theme</vt:lpstr>
      <vt:lpstr>A2 EXS M3a. Can understand the use of brackets and the order of operations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Moody</dc:creator>
  <cp:lastModifiedBy>Hope McAdam</cp:lastModifiedBy>
  <cp:revision>25</cp:revision>
  <dcterms:created xsi:type="dcterms:W3CDTF">2016-07-14T06:05:20Z</dcterms:created>
  <dcterms:modified xsi:type="dcterms:W3CDTF">2021-01-31T16:22:00Z</dcterms:modified>
</cp:coreProperties>
</file>