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1" r:id="rId2"/>
    <p:sldId id="262" r:id="rId3"/>
    <p:sldId id="263" r:id="rId4"/>
    <p:sldId id="266" r:id="rId5"/>
    <p:sldId id="267" r:id="rId6"/>
    <p:sldId id="265" r:id="rId7"/>
    <p:sldId id="495" r:id="rId8"/>
    <p:sldId id="496" r:id="rId9"/>
    <p:sldId id="497" r:id="rId10"/>
    <p:sldId id="498" r:id="rId11"/>
    <p:sldId id="49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2"/>
  </p:normalViewPr>
  <p:slideViewPr>
    <p:cSldViewPr>
      <p:cViewPr varScale="1">
        <p:scale>
          <a:sx n="119" d="100"/>
          <a:sy n="119" d="100"/>
        </p:scale>
        <p:origin x="144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5B500-0E0A-4658-B11C-9AB34B9C589F}" type="datetimeFigureOut">
              <a:rPr lang="en-GB" smtClean="0"/>
              <a:t>31/01/2021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95B99-BE6E-4622-9EB6-A039F04E0D54}" type="slidenum">
              <a:rPr lang="en-GB" smtClean="0"/>
              <a:t>‹#›</a:t>
            </a:fld>
            <a:endParaRPr lang="en-GB" dirty="0"/>
          </a:p>
        </p:txBody>
      </p:sp>
    </p:spTree>
    <p:extLst>
      <p:ext uri="{BB962C8B-B14F-4D97-AF65-F5344CB8AC3E}">
        <p14:creationId xmlns:p14="http://schemas.microsoft.com/office/powerpoint/2010/main" val="2535855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5A2A5006-F807-4642-8B05-F88A52E3596F}"/>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xmlns="" id="{432899DF-FC20-46C2-9BD0-CDC51F03D56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49156" name="Slide Number Placeholder 3">
            <a:extLst>
              <a:ext uri="{FF2B5EF4-FFF2-40B4-BE49-F238E27FC236}">
                <a16:creationId xmlns:a16="http://schemas.microsoft.com/office/drawing/2014/main" xmlns="" id="{1A8ED922-D032-466B-91A5-B6B60F560AC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28D534-9E46-444D-8187-5F8075AD98C7}" type="slidenum">
              <a:rPr lang="en-GB" altLang="en-US" smtClean="0">
                <a:solidFill>
                  <a:srgbClr val="000000"/>
                </a:solidFill>
                <a:latin typeface="Calibri" panose="020F0502020204030204" pitchFamily="34" charset="0"/>
              </a:rPr>
              <a:pPr/>
              <a:t>7</a:t>
            </a:fld>
            <a:endParaRPr lang="en-GB" altLang="en-US" dirty="0">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5A2A5006-F807-4642-8B05-F88A52E3596F}"/>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xmlns="" id="{432899DF-FC20-46C2-9BD0-CDC51F03D56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49156" name="Slide Number Placeholder 3">
            <a:extLst>
              <a:ext uri="{FF2B5EF4-FFF2-40B4-BE49-F238E27FC236}">
                <a16:creationId xmlns:a16="http://schemas.microsoft.com/office/drawing/2014/main" xmlns="" id="{1A8ED922-D032-466B-91A5-B6B60F560AC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28D534-9E46-444D-8187-5F8075AD98C7}" type="slidenum">
              <a:rPr lang="en-GB" altLang="en-US" smtClean="0">
                <a:solidFill>
                  <a:srgbClr val="000000"/>
                </a:solidFill>
                <a:latin typeface="Calibri" panose="020F0502020204030204" pitchFamily="34" charset="0"/>
              </a:rPr>
              <a:pPr/>
              <a:t>8</a:t>
            </a:fld>
            <a:endParaRPr lang="en-GB"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681582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5A2A5006-F807-4642-8B05-F88A52E3596F}"/>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xmlns="" id="{432899DF-FC20-46C2-9BD0-CDC51F03D56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49156" name="Slide Number Placeholder 3">
            <a:extLst>
              <a:ext uri="{FF2B5EF4-FFF2-40B4-BE49-F238E27FC236}">
                <a16:creationId xmlns:a16="http://schemas.microsoft.com/office/drawing/2014/main" xmlns="" id="{1A8ED922-D032-466B-91A5-B6B60F560AC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28D534-9E46-444D-8187-5F8075AD98C7}" type="slidenum">
              <a:rPr lang="en-GB" altLang="en-US" smtClean="0">
                <a:solidFill>
                  <a:srgbClr val="000000"/>
                </a:solidFill>
                <a:latin typeface="Calibri" panose="020F0502020204030204" pitchFamily="34" charset="0"/>
              </a:rPr>
              <a:pPr/>
              <a:t>9</a:t>
            </a:fld>
            <a:endParaRPr lang="en-GB"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377559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5A2A5006-F807-4642-8B05-F88A52E3596F}"/>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xmlns="" id="{432899DF-FC20-46C2-9BD0-CDC51F03D56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49156" name="Slide Number Placeholder 3">
            <a:extLst>
              <a:ext uri="{FF2B5EF4-FFF2-40B4-BE49-F238E27FC236}">
                <a16:creationId xmlns:a16="http://schemas.microsoft.com/office/drawing/2014/main" xmlns="" id="{1A8ED922-D032-466B-91A5-B6B60F560AC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28D534-9E46-444D-8187-5F8075AD98C7}" type="slidenum">
              <a:rPr lang="en-GB" altLang="en-US" smtClean="0">
                <a:solidFill>
                  <a:srgbClr val="000000"/>
                </a:solidFill>
                <a:latin typeface="Calibri" panose="020F0502020204030204" pitchFamily="34" charset="0"/>
              </a:rPr>
              <a:pPr/>
              <a:t>10</a:t>
            </a:fld>
            <a:endParaRPr lang="en-GB"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94276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5A2A5006-F807-4642-8B05-F88A52E3596F}"/>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xmlns="" id="{432899DF-FC20-46C2-9BD0-CDC51F03D56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
        <p:nvSpPr>
          <p:cNvPr id="49156" name="Slide Number Placeholder 3">
            <a:extLst>
              <a:ext uri="{FF2B5EF4-FFF2-40B4-BE49-F238E27FC236}">
                <a16:creationId xmlns:a16="http://schemas.microsoft.com/office/drawing/2014/main" xmlns="" id="{1A8ED922-D032-466B-91A5-B6B60F560AC2}"/>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28D534-9E46-444D-8187-5F8075AD98C7}" type="slidenum">
              <a:rPr lang="en-GB" altLang="en-US" smtClean="0">
                <a:solidFill>
                  <a:srgbClr val="000000"/>
                </a:solidFill>
                <a:latin typeface="Calibri" panose="020F0502020204030204" pitchFamily="34" charset="0"/>
              </a:rPr>
              <a:pPr/>
              <a:t>11</a:t>
            </a:fld>
            <a:endParaRPr lang="en-GB" alt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4653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97287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343895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4182024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128221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1545479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3036507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258956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1213450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2069425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3909729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1AC3D3-80DA-4187-AC11-2806527CB8BB}" type="datetimeFigureOut">
              <a:rPr lang="en-GB" smtClean="0"/>
              <a:t>31/01/2021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2CE2A90-49D8-46C2-A48C-E9803BAC0EC2}" type="slidenum">
              <a:rPr lang="en-GB" smtClean="0"/>
              <a:t>‹#›</a:t>
            </a:fld>
            <a:endParaRPr lang="en-GB" dirty="0"/>
          </a:p>
        </p:txBody>
      </p:sp>
    </p:spTree>
    <p:extLst>
      <p:ext uri="{BB962C8B-B14F-4D97-AF65-F5344CB8AC3E}">
        <p14:creationId xmlns:p14="http://schemas.microsoft.com/office/powerpoint/2010/main" val="9553450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AC3D3-80DA-4187-AC11-2806527CB8BB}" type="datetimeFigureOut">
              <a:rPr lang="en-GB" smtClean="0"/>
              <a:t>31/01/2021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E2A90-49D8-46C2-A48C-E9803BAC0EC2}" type="slidenum">
              <a:rPr lang="en-GB" smtClean="0"/>
              <a:t>‹#›</a:t>
            </a:fld>
            <a:endParaRPr lang="en-GB" dirty="0"/>
          </a:p>
        </p:txBody>
      </p:sp>
    </p:spTree>
    <p:extLst>
      <p:ext uri="{BB962C8B-B14F-4D97-AF65-F5344CB8AC3E}">
        <p14:creationId xmlns:p14="http://schemas.microsoft.com/office/powerpoint/2010/main" val="1548509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3.png"/><Relationship Id="rId6" Type="http://schemas.openxmlformats.org/officeDocument/2006/relationships/image" Target="../media/image7.png"/><Relationship Id="rId7"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7784" y="260648"/>
            <a:ext cx="4320480" cy="864096"/>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rgbClr val="282828"/>
                </a:solidFill>
                <a:latin typeface="Calibri" panose="020F0502020204030204" pitchFamily="34" charset="0"/>
              </a:rPr>
              <a:t>Language as a suggestion</a:t>
            </a:r>
          </a:p>
        </p:txBody>
      </p:sp>
      <p:sp>
        <p:nvSpPr>
          <p:cNvPr id="5" name="Rounded Rectangle 8"/>
          <p:cNvSpPr/>
          <p:nvPr/>
        </p:nvSpPr>
        <p:spPr>
          <a:xfrm>
            <a:off x="463674" y="1268760"/>
            <a:ext cx="8500813" cy="1368151"/>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i="1" dirty="0">
                <a:solidFill>
                  <a:schemeClr val="tx1"/>
                </a:solidFill>
                <a:latin typeface="Calibri" panose="020F0502020204030204" pitchFamily="34" charset="0"/>
              </a:rPr>
              <a:t>When we consider how language ‘suggests’ an idea to the reader, it is important to understand the difference between </a:t>
            </a:r>
            <a:r>
              <a:rPr lang="en-GB" sz="2500" i="1" u="sng" dirty="0">
                <a:solidFill>
                  <a:schemeClr val="tx1"/>
                </a:solidFill>
                <a:latin typeface="Calibri" panose="020F0502020204030204" pitchFamily="34" charset="0"/>
              </a:rPr>
              <a:t>explicit </a:t>
            </a:r>
            <a:r>
              <a:rPr lang="en-GB" sz="2500" i="1" dirty="0">
                <a:solidFill>
                  <a:schemeClr val="tx1"/>
                </a:solidFill>
                <a:latin typeface="Calibri" panose="020F0502020204030204" pitchFamily="34" charset="0"/>
              </a:rPr>
              <a:t>information and </a:t>
            </a:r>
            <a:r>
              <a:rPr lang="en-GB" sz="2500" i="1" u="sng" dirty="0">
                <a:solidFill>
                  <a:schemeClr val="tx1"/>
                </a:solidFill>
                <a:latin typeface="Calibri" panose="020F0502020204030204" pitchFamily="34" charset="0"/>
              </a:rPr>
              <a:t>implicit</a:t>
            </a:r>
            <a:r>
              <a:rPr lang="en-GB" sz="2500" i="1" dirty="0">
                <a:solidFill>
                  <a:schemeClr val="tx1"/>
                </a:solidFill>
                <a:latin typeface="Calibri" panose="020F0502020204030204" pitchFamily="34" charset="0"/>
              </a:rPr>
              <a:t> information. </a:t>
            </a:r>
          </a:p>
        </p:txBody>
      </p:sp>
      <p:sp>
        <p:nvSpPr>
          <p:cNvPr id="6" name="Rounded Rectangle 5"/>
          <p:cNvSpPr/>
          <p:nvPr/>
        </p:nvSpPr>
        <p:spPr>
          <a:xfrm>
            <a:off x="173707" y="2780928"/>
            <a:ext cx="4250407" cy="396044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300" u="sng" dirty="0">
                <a:solidFill>
                  <a:schemeClr val="tx1"/>
                </a:solidFill>
                <a:latin typeface="Calibri" panose="020F0502020204030204" pitchFamily="34" charset="0"/>
              </a:rPr>
              <a:t>Explicit</a:t>
            </a:r>
            <a:r>
              <a:rPr lang="en-GB" sz="2300" dirty="0">
                <a:solidFill>
                  <a:schemeClr val="tx1"/>
                </a:solidFill>
                <a:latin typeface="Calibri" panose="020F0502020204030204" pitchFamily="34" charset="0"/>
              </a:rPr>
              <a:t> information is something that is directly told to the reader. It can’t be argued with or misinterpreted – it is clearly stated in the text. For example:</a:t>
            </a:r>
          </a:p>
          <a:p>
            <a:r>
              <a:rPr lang="en-GB" sz="2300" b="1" i="1" dirty="0">
                <a:solidFill>
                  <a:schemeClr val="tx1"/>
                </a:solidFill>
                <a:latin typeface="Calibri" panose="020F0502020204030204" pitchFamily="34" charset="0"/>
              </a:rPr>
              <a:t>The swimmer was tired as he got out of the water. </a:t>
            </a:r>
          </a:p>
          <a:p>
            <a:r>
              <a:rPr lang="en-GB" sz="2300" dirty="0">
                <a:solidFill>
                  <a:schemeClr val="tx1"/>
                </a:solidFill>
                <a:latin typeface="Calibri" panose="020F0502020204030204" pitchFamily="34" charset="0"/>
              </a:rPr>
              <a:t>We categorically know that the swimmer is tired. </a:t>
            </a:r>
          </a:p>
        </p:txBody>
      </p:sp>
      <p:sp>
        <p:nvSpPr>
          <p:cNvPr id="8" name="Rounded Rectangle 7"/>
          <p:cNvSpPr/>
          <p:nvPr/>
        </p:nvSpPr>
        <p:spPr>
          <a:xfrm>
            <a:off x="4572000" y="2780928"/>
            <a:ext cx="4392488" cy="396044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300" u="sng" dirty="0">
                <a:solidFill>
                  <a:schemeClr val="tx1"/>
                </a:solidFill>
                <a:latin typeface="Calibri" panose="020F0502020204030204" pitchFamily="34" charset="0"/>
              </a:rPr>
              <a:t>Implicit</a:t>
            </a:r>
            <a:r>
              <a:rPr lang="en-GB" sz="2300" dirty="0">
                <a:solidFill>
                  <a:schemeClr val="tx1"/>
                </a:solidFill>
                <a:latin typeface="Calibri" panose="020F0502020204030204" pitchFamily="34" charset="0"/>
              </a:rPr>
              <a:t> information is something that is suggested to the reader, but could be interpreted differently by different readers. For example: </a:t>
            </a:r>
          </a:p>
          <a:p>
            <a:r>
              <a:rPr lang="en-GB" sz="2300" b="1" i="1" dirty="0">
                <a:solidFill>
                  <a:schemeClr val="tx1"/>
                </a:solidFill>
                <a:latin typeface="Calibri" panose="020F0502020204030204" pitchFamily="34" charset="0"/>
              </a:rPr>
              <a:t>The swimmer panted and stumbled as he got out of the water. </a:t>
            </a:r>
          </a:p>
          <a:p>
            <a:r>
              <a:rPr lang="en-GB" sz="2300" dirty="0">
                <a:solidFill>
                  <a:schemeClr val="tx1"/>
                </a:solidFill>
                <a:latin typeface="Calibri" panose="020F0502020204030204" pitchFamily="34" charset="0"/>
              </a:rPr>
              <a:t>We could guess from the use of ‘panted and stumbled’ that the swimmer is tired. </a:t>
            </a:r>
          </a:p>
        </p:txBody>
      </p:sp>
      <p:pic>
        <p:nvPicPr>
          <p:cNvPr id="1026" name="Picture 2" descr="C:\Users\LUrquhart\AppData\Local\Microsoft\Windows\Temporary Internet Files\Content.IE5\6QK6CZIV\lent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137418"/>
            <a:ext cx="1368634" cy="10264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9">
            <a:extLst>
              <a:ext uri="{FF2B5EF4-FFF2-40B4-BE49-F238E27FC236}">
                <a16:creationId xmlns:a16="http://schemas.microsoft.com/office/drawing/2014/main" xmlns="" id="{1E9DECD5-7C8E-417B-B340-97376ECCE38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862" y="133350"/>
            <a:ext cx="688910" cy="1026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xmlns="" id="{A12ED0B6-7C89-4C48-989B-C36B987B0F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5269" y="139811"/>
            <a:ext cx="991227" cy="768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849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5CD"/>
        </a:solidFill>
        <a:effectLst/>
      </p:bgPr>
    </p:bg>
    <p:spTree>
      <p:nvGrpSpPr>
        <p:cNvPr id="1" name=""/>
        <p:cNvGrpSpPr/>
        <p:nvPr/>
      </p:nvGrpSpPr>
      <p:grpSpPr>
        <a:xfrm>
          <a:off x="0" y="0"/>
          <a:ext cx="0" cy="0"/>
          <a:chOff x="0" y="0"/>
          <a:chExt cx="0" cy="0"/>
        </a:xfrm>
      </p:grpSpPr>
      <p:pic>
        <p:nvPicPr>
          <p:cNvPr id="48130" name="Content Placeholder 4" descr="A picture containing drawing&#10;&#10;Description automatically generated">
            <a:extLst>
              <a:ext uri="{FF2B5EF4-FFF2-40B4-BE49-F238E27FC236}">
                <a16:creationId xmlns:a16="http://schemas.microsoft.com/office/drawing/2014/main" xmlns="" id="{9C6DB931-A692-436E-ACB4-621AD75DD01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1300" y="133350"/>
            <a:ext cx="35814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xmlns="" id="{85059738-1785-4242-A87C-DACEC7D13F4B}"/>
              </a:ext>
            </a:extLst>
          </p:cNvPr>
          <p:cNvSpPr/>
          <p:nvPr/>
        </p:nvSpPr>
        <p:spPr>
          <a:xfrm>
            <a:off x="684213" y="1700213"/>
            <a:ext cx="7416800" cy="453707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anchor="ctr"/>
          <a:lstStyle/>
          <a:p>
            <a:pPr defTabSz="685800">
              <a:defRPr/>
            </a:pPr>
            <a:r>
              <a:rPr lang="en-GB" sz="2500" b="1" dirty="0">
                <a:solidFill>
                  <a:schemeClr val="tx1"/>
                </a:solidFill>
                <a:latin typeface="Calibri" panose="020F0502020204030204"/>
              </a:rPr>
              <a:t>Your turn</a:t>
            </a:r>
          </a:p>
          <a:p>
            <a:pPr defTabSz="685800">
              <a:defRPr/>
            </a:pPr>
            <a:r>
              <a:rPr lang="en-GB" sz="2500" i="1" dirty="0">
                <a:solidFill>
                  <a:schemeClr val="tx1"/>
                </a:solidFill>
                <a:latin typeface="Calibri" panose="020F0502020204030204"/>
              </a:rPr>
              <a:t>The events of that morning had left me decidedly perturbed and I resolved to do whatever it took to put my mind at ease.</a:t>
            </a:r>
          </a:p>
          <a:p>
            <a:pPr defTabSz="685800">
              <a:defRPr/>
            </a:pPr>
            <a:endParaRPr lang="en-GB" sz="2500" i="1" dirty="0">
              <a:solidFill>
                <a:schemeClr val="tx1"/>
              </a:solidFill>
              <a:latin typeface="Calibri" panose="020F0502020204030204"/>
            </a:endParaRPr>
          </a:p>
          <a:p>
            <a:pPr defTabSz="685800">
              <a:defRPr/>
            </a:pPr>
            <a:r>
              <a:rPr lang="en-GB" sz="2500" dirty="0">
                <a:solidFill>
                  <a:schemeClr val="tx1"/>
                </a:solidFill>
                <a:latin typeface="Calibri" panose="020F0502020204030204"/>
              </a:rPr>
              <a:t>Based on this extract, offer two possible synonyms for each of the words below. Click for our suggestions.</a:t>
            </a:r>
          </a:p>
          <a:p>
            <a:pPr defTabSz="685800">
              <a:defRPr/>
            </a:pPr>
            <a:endParaRPr lang="en-GB" sz="2500" dirty="0">
              <a:solidFill>
                <a:schemeClr val="tx1"/>
              </a:solidFill>
              <a:latin typeface="Calibri" panose="020F0502020204030204"/>
            </a:endParaRPr>
          </a:p>
          <a:p>
            <a:pPr defTabSz="685800">
              <a:defRPr/>
            </a:pPr>
            <a:r>
              <a:rPr lang="en-GB" sz="2500" dirty="0">
                <a:solidFill>
                  <a:schemeClr val="tx1"/>
                </a:solidFill>
                <a:latin typeface="Calibri" panose="020F0502020204030204"/>
              </a:rPr>
              <a:t>perturbed    _______________      ________________</a:t>
            </a:r>
          </a:p>
          <a:p>
            <a:pPr defTabSz="685800">
              <a:defRPr/>
            </a:pPr>
            <a:endParaRPr lang="en-GB" sz="2500" dirty="0">
              <a:solidFill>
                <a:schemeClr val="tx1"/>
              </a:solidFill>
              <a:latin typeface="Calibri" panose="020F0502020204030204"/>
            </a:endParaRPr>
          </a:p>
          <a:p>
            <a:pPr defTabSz="685800">
              <a:defRPr/>
            </a:pPr>
            <a:r>
              <a:rPr lang="en-GB" sz="2500" dirty="0">
                <a:solidFill>
                  <a:schemeClr val="tx1"/>
                </a:solidFill>
                <a:latin typeface="Calibri" panose="020F0502020204030204"/>
              </a:rPr>
              <a:t>resolved 	   _______________      ________________</a:t>
            </a:r>
          </a:p>
          <a:p>
            <a:pPr defTabSz="685800">
              <a:defRPr/>
            </a:pPr>
            <a:endParaRPr lang="en-GB" sz="2500" dirty="0">
              <a:solidFill>
                <a:schemeClr val="tx1"/>
              </a:solidFill>
              <a:latin typeface="Calibri" panose="020F0502020204030204"/>
            </a:endParaRPr>
          </a:p>
        </p:txBody>
      </p:sp>
      <p:pic>
        <p:nvPicPr>
          <p:cNvPr id="48132" name="Picture 7">
            <a:extLst>
              <a:ext uri="{FF2B5EF4-FFF2-40B4-BE49-F238E27FC236}">
                <a16:creationId xmlns:a16="http://schemas.microsoft.com/office/drawing/2014/main" xmlns="" id="{BBDEE751-43CB-4CD8-8D79-DA3D1E68D7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6363" y="0"/>
            <a:ext cx="1000125"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a:extLst>
              <a:ext uri="{FF2B5EF4-FFF2-40B4-BE49-F238E27FC236}">
                <a16:creationId xmlns:a16="http://schemas.microsoft.com/office/drawing/2014/main" xmlns="" id="{A99D7A75-695B-4DBF-B9F9-9CD76CF2F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0188" y="133350"/>
            <a:ext cx="1000125"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xmlns="" id="{721E81F3-86F0-48AB-A4E3-975CAD1A7EEB}"/>
              </a:ext>
            </a:extLst>
          </p:cNvPr>
          <p:cNvSpPr/>
          <p:nvPr/>
        </p:nvSpPr>
        <p:spPr>
          <a:xfrm>
            <a:off x="684213" y="1700213"/>
            <a:ext cx="7416800" cy="453707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anchor="ctr"/>
          <a:lstStyle/>
          <a:p>
            <a:pPr defTabSz="685800">
              <a:defRPr/>
            </a:pPr>
            <a:r>
              <a:rPr lang="en-GB" sz="2500" b="1" dirty="0">
                <a:solidFill>
                  <a:schemeClr val="tx1"/>
                </a:solidFill>
                <a:latin typeface="Calibri" panose="020F0502020204030204"/>
              </a:rPr>
              <a:t>Your turn.</a:t>
            </a:r>
          </a:p>
          <a:p>
            <a:pPr defTabSz="685800">
              <a:defRPr/>
            </a:pPr>
            <a:r>
              <a:rPr lang="en-GB" sz="2500" i="1" dirty="0">
                <a:solidFill>
                  <a:schemeClr val="tx1"/>
                </a:solidFill>
                <a:latin typeface="Calibri" panose="020F0502020204030204"/>
              </a:rPr>
              <a:t>The events of that morning had left me decidedly perturbed and I resolved to do whatever it took to put my mind at ease.</a:t>
            </a:r>
          </a:p>
          <a:p>
            <a:pPr defTabSz="685800">
              <a:defRPr/>
            </a:pPr>
            <a:endParaRPr lang="en-GB" sz="2500" i="1" dirty="0">
              <a:solidFill>
                <a:schemeClr val="tx1"/>
              </a:solidFill>
              <a:latin typeface="Calibri" panose="020F0502020204030204"/>
            </a:endParaRPr>
          </a:p>
          <a:p>
            <a:pPr defTabSz="685800">
              <a:defRPr/>
            </a:pPr>
            <a:r>
              <a:rPr lang="en-GB" sz="2500" dirty="0">
                <a:solidFill>
                  <a:schemeClr val="tx1"/>
                </a:solidFill>
                <a:latin typeface="Calibri" panose="020F0502020204030204"/>
              </a:rPr>
              <a:t>Based on this extract, offer two possible synonyms for each of the words below. Click for our suggestions.</a:t>
            </a:r>
          </a:p>
          <a:p>
            <a:pPr defTabSz="685800">
              <a:defRPr/>
            </a:pPr>
            <a:endParaRPr lang="en-GB" sz="2500" dirty="0">
              <a:solidFill>
                <a:schemeClr val="tx1"/>
              </a:solidFill>
              <a:latin typeface="Calibri" panose="020F0502020204030204"/>
            </a:endParaRPr>
          </a:p>
          <a:p>
            <a:pPr defTabSz="685800">
              <a:defRPr/>
            </a:pPr>
            <a:r>
              <a:rPr lang="en-GB" sz="2500" dirty="0">
                <a:solidFill>
                  <a:schemeClr val="tx1"/>
                </a:solidFill>
                <a:latin typeface="Calibri" panose="020F0502020204030204"/>
              </a:rPr>
              <a:t>perturbed    </a:t>
            </a:r>
            <a:r>
              <a:rPr lang="en-GB" sz="2500" i="1" dirty="0">
                <a:solidFill>
                  <a:schemeClr val="tx1"/>
                </a:solidFill>
                <a:latin typeface="Calibri" panose="020F0502020204030204"/>
              </a:rPr>
              <a:t>worried, troubled, disconcerted, uneasy</a:t>
            </a:r>
          </a:p>
          <a:p>
            <a:pPr defTabSz="685800">
              <a:defRPr/>
            </a:pPr>
            <a:endParaRPr lang="en-GB" sz="2500" dirty="0">
              <a:solidFill>
                <a:schemeClr val="tx1"/>
              </a:solidFill>
              <a:latin typeface="Calibri" panose="020F0502020204030204"/>
            </a:endParaRPr>
          </a:p>
          <a:p>
            <a:pPr defTabSz="685800">
              <a:defRPr/>
            </a:pPr>
            <a:r>
              <a:rPr lang="en-GB" sz="2500" dirty="0">
                <a:solidFill>
                  <a:schemeClr val="tx1"/>
                </a:solidFill>
                <a:latin typeface="Calibri" panose="020F0502020204030204"/>
              </a:rPr>
              <a:t>resolved 	   </a:t>
            </a:r>
            <a:r>
              <a:rPr lang="en-GB" sz="2500" i="1" dirty="0">
                <a:solidFill>
                  <a:schemeClr val="tx1"/>
                </a:solidFill>
                <a:latin typeface="Calibri" panose="020F0502020204030204"/>
              </a:rPr>
              <a:t>decided, undertook, made up my mind</a:t>
            </a:r>
          </a:p>
          <a:p>
            <a:pPr defTabSz="685800">
              <a:defRPr/>
            </a:pPr>
            <a:endParaRPr lang="en-GB" sz="2500" dirty="0">
              <a:solidFill>
                <a:schemeClr val="tx1"/>
              </a:solidFill>
              <a:latin typeface="Calibri" panose="020F0502020204030204"/>
            </a:endParaRPr>
          </a:p>
        </p:txBody>
      </p:sp>
    </p:spTree>
    <p:extLst>
      <p:ext uri="{BB962C8B-B14F-4D97-AF65-F5344CB8AC3E}">
        <p14:creationId xmlns:p14="http://schemas.microsoft.com/office/powerpoint/2010/main" val="156186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5CD"/>
        </a:solidFill>
        <a:effectLst/>
      </p:bgPr>
    </p:bg>
    <p:spTree>
      <p:nvGrpSpPr>
        <p:cNvPr id="1" name=""/>
        <p:cNvGrpSpPr/>
        <p:nvPr/>
      </p:nvGrpSpPr>
      <p:grpSpPr>
        <a:xfrm>
          <a:off x="0" y="0"/>
          <a:ext cx="0" cy="0"/>
          <a:chOff x="0" y="0"/>
          <a:chExt cx="0" cy="0"/>
        </a:xfrm>
      </p:grpSpPr>
      <p:pic>
        <p:nvPicPr>
          <p:cNvPr id="48130" name="Content Placeholder 4" descr="A picture containing drawing&#10;&#10;Description automatically generated">
            <a:extLst>
              <a:ext uri="{FF2B5EF4-FFF2-40B4-BE49-F238E27FC236}">
                <a16:creationId xmlns:a16="http://schemas.microsoft.com/office/drawing/2014/main" xmlns="" id="{9C6DB931-A692-436E-ACB4-621AD75DD01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1300" y="133350"/>
            <a:ext cx="35814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xmlns="" id="{85059738-1785-4242-A87C-DACEC7D13F4B}"/>
              </a:ext>
            </a:extLst>
          </p:cNvPr>
          <p:cNvSpPr/>
          <p:nvPr/>
        </p:nvSpPr>
        <p:spPr>
          <a:xfrm>
            <a:off x="684213" y="1700213"/>
            <a:ext cx="7416800" cy="453707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anchor="ctr"/>
          <a:lstStyle/>
          <a:p>
            <a:pPr defTabSz="685800">
              <a:defRPr/>
            </a:pPr>
            <a:r>
              <a:rPr lang="en-GB" sz="2500" b="1" dirty="0">
                <a:solidFill>
                  <a:schemeClr val="tx1"/>
                </a:solidFill>
                <a:latin typeface="Calibri" panose="020F0502020204030204"/>
              </a:rPr>
              <a:t>Your turn</a:t>
            </a:r>
          </a:p>
          <a:p>
            <a:pPr defTabSz="685800">
              <a:defRPr/>
            </a:pPr>
            <a:r>
              <a:rPr lang="en-GB" sz="2500" i="1" dirty="0">
                <a:solidFill>
                  <a:schemeClr val="tx1"/>
                </a:solidFill>
                <a:latin typeface="Calibri" panose="020F0502020204030204"/>
              </a:rPr>
              <a:t>Initially, Ty was elated to receive the invitation but soon he was in a cold sweat. How would he get there? How would he get back? Would he fit in?</a:t>
            </a:r>
          </a:p>
          <a:p>
            <a:pPr defTabSz="685800">
              <a:defRPr/>
            </a:pPr>
            <a:endParaRPr lang="en-GB" sz="2500" dirty="0">
              <a:solidFill>
                <a:schemeClr val="tx1"/>
              </a:solidFill>
              <a:latin typeface="Calibri" panose="020F0502020204030204"/>
            </a:endParaRPr>
          </a:p>
          <a:p>
            <a:pPr defTabSz="685800">
              <a:defRPr/>
            </a:pPr>
            <a:r>
              <a:rPr lang="en-GB" sz="2500" dirty="0">
                <a:solidFill>
                  <a:schemeClr val="tx1"/>
                </a:solidFill>
                <a:latin typeface="Calibri" panose="020F0502020204030204"/>
              </a:rPr>
              <a:t>What does this extract suggest about Ty’s feelings on receiving the invitation.</a:t>
            </a:r>
          </a:p>
          <a:p>
            <a:pPr defTabSz="685800">
              <a:defRPr/>
            </a:pPr>
            <a:endParaRPr lang="en-GB" sz="2500" dirty="0">
              <a:solidFill>
                <a:schemeClr val="tx1"/>
              </a:solidFill>
              <a:latin typeface="Calibri" panose="020F0502020204030204"/>
            </a:endParaRPr>
          </a:p>
          <a:p>
            <a:pPr defTabSz="685800">
              <a:defRPr/>
            </a:pPr>
            <a:endParaRPr lang="en-GB" sz="2500" dirty="0">
              <a:solidFill>
                <a:schemeClr val="tx1"/>
              </a:solidFill>
              <a:latin typeface="Calibri" panose="020F0502020204030204"/>
            </a:endParaRPr>
          </a:p>
          <a:p>
            <a:pPr defTabSz="685800">
              <a:defRPr/>
            </a:pPr>
            <a:r>
              <a:rPr lang="en-GB" sz="2500" dirty="0">
                <a:solidFill>
                  <a:schemeClr val="tx1"/>
                </a:solidFill>
                <a:latin typeface="Calibri" panose="020F0502020204030204"/>
              </a:rPr>
              <a:t>Offer two possible synonyms for the word</a:t>
            </a:r>
            <a:r>
              <a:rPr lang="en-GB" sz="2500" i="1" dirty="0">
                <a:solidFill>
                  <a:schemeClr val="tx1"/>
                </a:solidFill>
                <a:latin typeface="Calibri" panose="020F0502020204030204"/>
              </a:rPr>
              <a:t> elated</a:t>
            </a:r>
            <a:r>
              <a:rPr lang="en-GB" sz="2500" dirty="0">
                <a:solidFill>
                  <a:schemeClr val="tx1"/>
                </a:solidFill>
                <a:latin typeface="Calibri" panose="020F0502020204030204"/>
              </a:rPr>
              <a:t>.</a:t>
            </a:r>
          </a:p>
          <a:p>
            <a:pPr defTabSz="685800">
              <a:defRPr/>
            </a:pPr>
            <a:endParaRPr lang="en-GB" sz="2500" dirty="0">
              <a:solidFill>
                <a:schemeClr val="tx1"/>
              </a:solidFill>
              <a:latin typeface="Calibri" panose="020F0502020204030204"/>
            </a:endParaRPr>
          </a:p>
          <a:p>
            <a:pPr defTabSz="685800">
              <a:defRPr/>
            </a:pPr>
            <a:endParaRPr lang="en-GB" sz="2500" dirty="0">
              <a:solidFill>
                <a:schemeClr val="tx1"/>
              </a:solidFill>
              <a:latin typeface="Calibri" panose="020F0502020204030204"/>
            </a:endParaRPr>
          </a:p>
        </p:txBody>
      </p:sp>
      <p:pic>
        <p:nvPicPr>
          <p:cNvPr id="48132" name="Picture 7">
            <a:extLst>
              <a:ext uri="{FF2B5EF4-FFF2-40B4-BE49-F238E27FC236}">
                <a16:creationId xmlns:a16="http://schemas.microsoft.com/office/drawing/2014/main" xmlns="" id="{BBDEE751-43CB-4CD8-8D79-DA3D1E68D7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6363" y="0"/>
            <a:ext cx="1000125"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a:extLst>
              <a:ext uri="{FF2B5EF4-FFF2-40B4-BE49-F238E27FC236}">
                <a16:creationId xmlns:a16="http://schemas.microsoft.com/office/drawing/2014/main" xmlns="" id="{A99D7A75-695B-4DBF-B9F9-9CD76CF2F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0188" y="133350"/>
            <a:ext cx="1000125"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xmlns="" id="{4260255D-E1CA-481B-8788-480DC1C9E1C2}"/>
              </a:ext>
            </a:extLst>
          </p:cNvPr>
          <p:cNvSpPr/>
          <p:nvPr/>
        </p:nvSpPr>
        <p:spPr>
          <a:xfrm>
            <a:off x="684213" y="1694916"/>
            <a:ext cx="7775574" cy="4830428"/>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anchor="ctr"/>
          <a:lstStyle/>
          <a:p>
            <a:pPr defTabSz="685800">
              <a:defRPr/>
            </a:pPr>
            <a:r>
              <a:rPr lang="en-GB" sz="2500" b="1" dirty="0">
                <a:solidFill>
                  <a:schemeClr val="tx1"/>
                </a:solidFill>
                <a:latin typeface="Calibri" panose="020F0502020204030204"/>
              </a:rPr>
              <a:t>Your turn</a:t>
            </a:r>
          </a:p>
          <a:p>
            <a:pPr defTabSz="685800">
              <a:defRPr/>
            </a:pPr>
            <a:r>
              <a:rPr lang="en-GB" sz="2500" i="1" dirty="0">
                <a:solidFill>
                  <a:schemeClr val="tx1"/>
                </a:solidFill>
                <a:latin typeface="Calibri" panose="020F0502020204030204"/>
              </a:rPr>
              <a:t>Initially, Ty was elated to receive the invitation but soon he was in a cold sweat. How would he get there? How would he get back? Would he fit in?</a:t>
            </a:r>
          </a:p>
          <a:p>
            <a:pPr defTabSz="685800">
              <a:defRPr/>
            </a:pPr>
            <a:endParaRPr lang="en-GB" sz="2500" dirty="0">
              <a:solidFill>
                <a:schemeClr val="tx1"/>
              </a:solidFill>
              <a:latin typeface="Calibri" panose="020F0502020204030204"/>
            </a:endParaRPr>
          </a:p>
          <a:p>
            <a:pPr defTabSz="685800">
              <a:defRPr/>
            </a:pPr>
            <a:r>
              <a:rPr lang="en-GB" sz="2500" dirty="0">
                <a:solidFill>
                  <a:schemeClr val="tx1"/>
                </a:solidFill>
                <a:latin typeface="Calibri" panose="020F0502020204030204"/>
              </a:rPr>
              <a:t>What does this extract suggest about Ty’s feelings on receiving the invitation.</a:t>
            </a:r>
          </a:p>
          <a:p>
            <a:pPr defTabSz="685800">
              <a:defRPr/>
            </a:pPr>
            <a:r>
              <a:rPr lang="en-GB" sz="2500" i="1" dirty="0">
                <a:solidFill>
                  <a:schemeClr val="tx1"/>
                </a:solidFill>
                <a:latin typeface="Calibri" panose="020F0502020204030204"/>
              </a:rPr>
              <a:t>He was very pleased at first but then he got nervous. This suggests that he is an anxious person.</a:t>
            </a:r>
          </a:p>
          <a:p>
            <a:pPr defTabSz="685800">
              <a:defRPr/>
            </a:pPr>
            <a:endParaRPr lang="en-GB" sz="2500" dirty="0">
              <a:solidFill>
                <a:schemeClr val="tx1"/>
              </a:solidFill>
              <a:latin typeface="Calibri" panose="020F0502020204030204"/>
            </a:endParaRPr>
          </a:p>
          <a:p>
            <a:pPr defTabSz="685800">
              <a:defRPr/>
            </a:pPr>
            <a:r>
              <a:rPr lang="en-GB" sz="2500" dirty="0">
                <a:solidFill>
                  <a:schemeClr val="tx1"/>
                </a:solidFill>
                <a:latin typeface="Calibri" panose="020F0502020204030204"/>
              </a:rPr>
              <a:t>Offer two possible synonyms for the word</a:t>
            </a:r>
            <a:r>
              <a:rPr lang="en-GB" sz="2500" i="1" dirty="0">
                <a:solidFill>
                  <a:schemeClr val="tx1"/>
                </a:solidFill>
                <a:latin typeface="Calibri" panose="020F0502020204030204"/>
              </a:rPr>
              <a:t> elated</a:t>
            </a:r>
            <a:r>
              <a:rPr lang="en-GB" sz="2500" dirty="0">
                <a:solidFill>
                  <a:schemeClr val="tx1"/>
                </a:solidFill>
                <a:latin typeface="Calibri" panose="020F0502020204030204"/>
              </a:rPr>
              <a:t>.</a:t>
            </a:r>
          </a:p>
          <a:p>
            <a:pPr defTabSz="685800">
              <a:defRPr/>
            </a:pPr>
            <a:r>
              <a:rPr lang="en-GB" sz="2500" i="1" dirty="0">
                <a:solidFill>
                  <a:schemeClr val="tx1"/>
                </a:solidFill>
                <a:latin typeface="Calibri" panose="020F0502020204030204"/>
              </a:rPr>
              <a:t>thrilled, delighted, overjoyed, ecstatic</a:t>
            </a:r>
          </a:p>
        </p:txBody>
      </p:sp>
    </p:spTree>
    <p:extLst>
      <p:ext uri="{BB962C8B-B14F-4D97-AF65-F5344CB8AC3E}">
        <p14:creationId xmlns:p14="http://schemas.microsoft.com/office/powerpoint/2010/main" val="162806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7784" y="260648"/>
            <a:ext cx="4320480" cy="864096"/>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rgbClr val="282828"/>
                </a:solidFill>
                <a:latin typeface="Calibri" panose="020F0502020204030204" pitchFamily="34" charset="0"/>
              </a:rPr>
              <a:t>Associated meanings</a:t>
            </a:r>
          </a:p>
        </p:txBody>
      </p:sp>
      <p:sp>
        <p:nvSpPr>
          <p:cNvPr id="5" name="Rounded Rectangle 8"/>
          <p:cNvSpPr/>
          <p:nvPr/>
        </p:nvSpPr>
        <p:spPr>
          <a:xfrm>
            <a:off x="900839" y="2636912"/>
            <a:ext cx="3456384" cy="1205976"/>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i="1" dirty="0">
                <a:solidFill>
                  <a:schemeClr val="tx1"/>
                </a:solidFill>
                <a:latin typeface="Calibri" panose="020F0502020204030204" pitchFamily="34" charset="0"/>
              </a:rPr>
              <a:t>‘…like a ballerina, gracefully pirouetting on her pointed toes…’</a:t>
            </a:r>
          </a:p>
        </p:txBody>
      </p:sp>
      <p:sp>
        <p:nvSpPr>
          <p:cNvPr id="6" name="Rounded Rectangle 5"/>
          <p:cNvSpPr/>
          <p:nvPr/>
        </p:nvSpPr>
        <p:spPr>
          <a:xfrm flipH="1">
            <a:off x="4535105" y="2729322"/>
            <a:ext cx="1584176" cy="49466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b="1" dirty="0">
                <a:solidFill>
                  <a:schemeClr val="tx1"/>
                </a:solidFill>
                <a:latin typeface="Calibri" panose="020F0502020204030204" pitchFamily="34" charset="0"/>
              </a:rPr>
              <a:t>Your turn</a:t>
            </a:r>
          </a:p>
        </p:txBody>
      </p:sp>
      <p:sp>
        <p:nvSpPr>
          <p:cNvPr id="2" name="TextBox 1"/>
          <p:cNvSpPr txBox="1"/>
          <p:nvPr/>
        </p:nvSpPr>
        <p:spPr>
          <a:xfrm>
            <a:off x="323528" y="1268760"/>
            <a:ext cx="8424936" cy="1246495"/>
          </a:xfrm>
          <a:prstGeom prst="rect">
            <a:avLst/>
          </a:prstGeom>
          <a:noFill/>
          <a:ln>
            <a:solidFill>
              <a:schemeClr val="tx1"/>
            </a:solidFill>
          </a:ln>
        </p:spPr>
        <p:txBody>
          <a:bodyPr wrap="square" rtlCol="0">
            <a:spAutoFit/>
          </a:bodyPr>
          <a:lstStyle/>
          <a:p>
            <a:r>
              <a:rPr lang="en-GB" sz="2500" dirty="0"/>
              <a:t>It is sometimes useful to consider other words or ideas that we would associate with specific language. This helps us to build up a picture in our minds. </a:t>
            </a:r>
          </a:p>
        </p:txBody>
      </p:sp>
      <p:sp>
        <p:nvSpPr>
          <p:cNvPr id="3" name="TextBox 2"/>
          <p:cNvSpPr txBox="1"/>
          <p:nvPr/>
        </p:nvSpPr>
        <p:spPr>
          <a:xfrm>
            <a:off x="323528" y="3951216"/>
            <a:ext cx="4464496" cy="2785378"/>
          </a:xfrm>
          <a:prstGeom prst="rect">
            <a:avLst/>
          </a:prstGeom>
          <a:noFill/>
          <a:ln>
            <a:solidFill>
              <a:schemeClr val="tx1"/>
            </a:solidFill>
          </a:ln>
        </p:spPr>
        <p:txBody>
          <a:bodyPr wrap="square" rtlCol="0">
            <a:spAutoFit/>
          </a:bodyPr>
          <a:lstStyle/>
          <a:p>
            <a:r>
              <a:rPr lang="en-GB" sz="2500" dirty="0"/>
              <a:t>Suggests that…</a:t>
            </a:r>
          </a:p>
          <a:p>
            <a:pPr marL="342900" indent="-342900">
              <a:buFont typeface="Wingdings" panose="05000000000000000000" pitchFamily="2" charset="2"/>
              <a:buChar char="ü"/>
            </a:pPr>
            <a:r>
              <a:rPr lang="en-GB" sz="2500" dirty="0"/>
              <a:t>Something is turning on a point</a:t>
            </a:r>
          </a:p>
          <a:p>
            <a:pPr marL="342900" indent="-342900">
              <a:buFont typeface="Wingdings" panose="05000000000000000000" pitchFamily="2" charset="2"/>
              <a:buChar char="ü"/>
            </a:pPr>
            <a:r>
              <a:rPr lang="en-GB" sz="2500" dirty="0"/>
              <a:t>It is beautiful, elegant, fragile</a:t>
            </a:r>
          </a:p>
          <a:p>
            <a:pPr marL="342900" indent="-342900">
              <a:buFont typeface="Wingdings" panose="05000000000000000000" pitchFamily="2" charset="2"/>
              <a:buChar char="ü"/>
            </a:pPr>
            <a:r>
              <a:rPr lang="en-GB" sz="2500" dirty="0"/>
              <a:t>The subject is gentle</a:t>
            </a:r>
          </a:p>
          <a:p>
            <a:pPr marL="342900" indent="-342900">
              <a:buFont typeface="Wingdings" panose="05000000000000000000" pitchFamily="2" charset="2"/>
              <a:buChar char="ü"/>
            </a:pPr>
            <a:r>
              <a:rPr lang="en-GB" sz="2500" dirty="0"/>
              <a:t>The movement is controlled and positive</a:t>
            </a:r>
          </a:p>
        </p:txBody>
      </p:sp>
      <p:sp>
        <p:nvSpPr>
          <p:cNvPr id="7" name="Rounded Rectangle 8"/>
          <p:cNvSpPr/>
          <p:nvPr/>
        </p:nvSpPr>
        <p:spPr>
          <a:xfrm>
            <a:off x="5304153" y="3348228"/>
            <a:ext cx="3456384" cy="1592940"/>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i="1" dirty="0">
                <a:solidFill>
                  <a:schemeClr val="tx1"/>
                </a:solidFill>
                <a:latin typeface="Calibri" panose="020F0502020204030204" pitchFamily="34" charset="0"/>
              </a:rPr>
              <a:t>‘…his eyes flashed with the ferocity of a thousand thunderstorms…’</a:t>
            </a:r>
          </a:p>
        </p:txBody>
      </p:sp>
      <p:pic>
        <p:nvPicPr>
          <p:cNvPr id="2050" name="Picture 2" descr="C:\Users\LUrquhart\AppData\Local\Microsoft\Windows\Temporary Internet Files\Content.IE5\NGP6GHAO\thought-bubbl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2019922"/>
            <a:ext cx="1165490" cy="990666"/>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5316163" y="5085184"/>
            <a:ext cx="3456384" cy="1640226"/>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i="1" dirty="0">
                <a:solidFill>
                  <a:schemeClr val="tx1"/>
                </a:solidFill>
                <a:latin typeface="Calibri" panose="020F0502020204030204" pitchFamily="34" charset="0"/>
              </a:rPr>
              <a:t>‘…its warped, gnarly trunk stood obstinately amidst the young saplings…’</a:t>
            </a:r>
          </a:p>
        </p:txBody>
      </p:sp>
      <p:pic>
        <p:nvPicPr>
          <p:cNvPr id="10" name="Picture 9">
            <a:extLst>
              <a:ext uri="{FF2B5EF4-FFF2-40B4-BE49-F238E27FC236}">
                <a16:creationId xmlns:a16="http://schemas.microsoft.com/office/drawing/2014/main" xmlns="" id="{376A1A9B-A549-48D7-8678-BF362F99422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862" y="133350"/>
            <a:ext cx="688910" cy="1026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xmlns="" id="{0269627E-A121-46F6-9EDA-617F75B227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5269" y="139811"/>
            <a:ext cx="991227" cy="768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1523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7784" y="260648"/>
            <a:ext cx="4320480" cy="864096"/>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rgbClr val="282828"/>
                </a:solidFill>
                <a:latin typeface="Calibri" panose="020F0502020204030204" pitchFamily="34" charset="0"/>
              </a:rPr>
              <a:t>What do we definitely know?</a:t>
            </a:r>
          </a:p>
        </p:txBody>
      </p:sp>
      <p:sp>
        <p:nvSpPr>
          <p:cNvPr id="5" name="Rounded Rectangle 8"/>
          <p:cNvSpPr/>
          <p:nvPr/>
        </p:nvSpPr>
        <p:spPr>
          <a:xfrm>
            <a:off x="310271" y="3149197"/>
            <a:ext cx="8582209" cy="3520163"/>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b="1" dirty="0">
                <a:solidFill>
                  <a:schemeClr val="tx1"/>
                </a:solidFill>
                <a:latin typeface="Calibri" panose="020F0502020204030204" pitchFamily="34" charset="0"/>
              </a:rPr>
              <a:t>Read this passage. Write down everything that you definitely know and be prepared to explain how you know it. </a:t>
            </a:r>
          </a:p>
          <a:p>
            <a:r>
              <a:rPr lang="en-GB" sz="2300" i="1" dirty="0">
                <a:solidFill>
                  <a:schemeClr val="tx1"/>
                </a:solidFill>
              </a:rPr>
              <a:t>Alice shivered, wrapped her dressing gown tightly around her and braved the short journey from her bed to the window. Outside, the heavily-frosted grounds were glistening in the weak, early morning sunshine. A faint smile twitched at the corners of her mouth. It looked like today would be the day: the grand finale of a drama that had begun nine months ago …</a:t>
            </a:r>
            <a:endParaRPr lang="en-GB" sz="2500" b="1" dirty="0">
              <a:solidFill>
                <a:schemeClr val="tx1"/>
              </a:solidFill>
              <a:latin typeface="Calibri" panose="020F0502020204030204" pitchFamily="34" charset="0"/>
            </a:endParaRPr>
          </a:p>
          <a:p>
            <a:endParaRPr lang="en-GB" sz="2500" i="1" dirty="0">
              <a:solidFill>
                <a:schemeClr val="tx1"/>
              </a:solidFill>
              <a:latin typeface="Calibri" panose="020F0502020204030204" pitchFamily="34" charset="0"/>
            </a:endParaRPr>
          </a:p>
        </p:txBody>
      </p:sp>
      <p:sp>
        <p:nvSpPr>
          <p:cNvPr id="2" name="TextBox 1"/>
          <p:cNvSpPr txBox="1"/>
          <p:nvPr/>
        </p:nvSpPr>
        <p:spPr>
          <a:xfrm>
            <a:off x="323528" y="1268760"/>
            <a:ext cx="8424936" cy="1631216"/>
          </a:xfrm>
          <a:prstGeom prst="rect">
            <a:avLst/>
          </a:prstGeom>
          <a:noFill/>
          <a:ln>
            <a:solidFill>
              <a:schemeClr val="tx1"/>
            </a:solidFill>
          </a:ln>
        </p:spPr>
        <p:txBody>
          <a:bodyPr wrap="square" rtlCol="0">
            <a:spAutoFit/>
          </a:bodyPr>
          <a:lstStyle/>
          <a:p>
            <a:r>
              <a:rPr lang="en-GB" sz="2500" dirty="0"/>
              <a:t>When you are asked to identify what language suggests about something, it is important to identify what you definitely know already. The explicit information can be clearly identified within the text. Some people like to underline or highlight this. </a:t>
            </a:r>
          </a:p>
        </p:txBody>
      </p:sp>
      <p:pic>
        <p:nvPicPr>
          <p:cNvPr id="6" name="Picture 9">
            <a:extLst>
              <a:ext uri="{FF2B5EF4-FFF2-40B4-BE49-F238E27FC236}">
                <a16:creationId xmlns:a16="http://schemas.microsoft.com/office/drawing/2014/main" xmlns="" id="{71AB86AC-5806-4FCD-A9FD-8AE83CFE96A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862" y="133350"/>
            <a:ext cx="688910" cy="1026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xmlns="" id="{030315B9-C7AF-4DAA-835E-D721839E5A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5269" y="139811"/>
            <a:ext cx="991227" cy="768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356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7784" y="260648"/>
            <a:ext cx="4320480" cy="864096"/>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rgbClr val="282828"/>
                </a:solidFill>
                <a:latin typeface="Calibri" panose="020F0502020204030204" pitchFamily="34" charset="0"/>
              </a:rPr>
              <a:t>What can we guess?</a:t>
            </a:r>
          </a:p>
        </p:txBody>
      </p:sp>
      <p:sp>
        <p:nvSpPr>
          <p:cNvPr id="5" name="Rounded Rectangle 8"/>
          <p:cNvSpPr/>
          <p:nvPr/>
        </p:nvSpPr>
        <p:spPr>
          <a:xfrm>
            <a:off x="310271" y="3149197"/>
            <a:ext cx="8582209" cy="3520163"/>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i="1" u="sng" dirty="0">
                <a:solidFill>
                  <a:schemeClr val="tx1"/>
                </a:solidFill>
              </a:rPr>
              <a:t>Alice shivered</a:t>
            </a:r>
            <a:r>
              <a:rPr lang="en-GB" sz="2500" i="1" dirty="0">
                <a:solidFill>
                  <a:schemeClr val="tx1"/>
                </a:solidFill>
              </a:rPr>
              <a:t>, wrapped her dressing gown tightly around her and </a:t>
            </a:r>
            <a:r>
              <a:rPr lang="en-GB" sz="2500" i="1" u="sng" dirty="0">
                <a:solidFill>
                  <a:schemeClr val="tx1"/>
                </a:solidFill>
              </a:rPr>
              <a:t>braved the short journey</a:t>
            </a:r>
            <a:r>
              <a:rPr lang="en-GB" sz="2500" i="1" dirty="0">
                <a:solidFill>
                  <a:schemeClr val="tx1"/>
                </a:solidFill>
              </a:rPr>
              <a:t> from her bed to the window. Outside, the heavily-frosted grounds were glistening in the </a:t>
            </a:r>
            <a:r>
              <a:rPr lang="en-GB" sz="2500" i="1" u="sng" dirty="0">
                <a:solidFill>
                  <a:schemeClr val="tx1"/>
                </a:solidFill>
              </a:rPr>
              <a:t>weak, early morning sunshine</a:t>
            </a:r>
            <a:r>
              <a:rPr lang="en-GB" sz="2500" i="1" dirty="0">
                <a:solidFill>
                  <a:schemeClr val="tx1"/>
                </a:solidFill>
              </a:rPr>
              <a:t>. A </a:t>
            </a:r>
            <a:r>
              <a:rPr lang="en-GB" sz="2500" i="1" u="sng" dirty="0">
                <a:solidFill>
                  <a:schemeClr val="tx1"/>
                </a:solidFill>
              </a:rPr>
              <a:t>faint smile twitched</a:t>
            </a:r>
            <a:r>
              <a:rPr lang="en-GB" sz="2500" i="1" dirty="0">
                <a:solidFill>
                  <a:schemeClr val="tx1"/>
                </a:solidFill>
              </a:rPr>
              <a:t> at the corners of her mouth. It looked like today would be the day: the grand finale of a drama that had begun nine months ago…</a:t>
            </a:r>
          </a:p>
          <a:p>
            <a:endParaRPr lang="en-GB" sz="2500" b="1" i="1" dirty="0">
              <a:solidFill>
                <a:schemeClr val="tx1"/>
              </a:solidFill>
              <a:latin typeface="Calibri" panose="020F0502020204030204" pitchFamily="34" charset="0"/>
            </a:endParaRPr>
          </a:p>
          <a:p>
            <a:r>
              <a:rPr lang="en-GB" sz="2500" b="1" dirty="0">
                <a:solidFill>
                  <a:schemeClr val="tx1"/>
                </a:solidFill>
                <a:latin typeface="Calibri" panose="020F0502020204030204" pitchFamily="34" charset="0"/>
              </a:rPr>
              <a:t>Look on the next page to compare your answers. </a:t>
            </a:r>
          </a:p>
        </p:txBody>
      </p:sp>
      <p:sp>
        <p:nvSpPr>
          <p:cNvPr id="2" name="TextBox 1"/>
          <p:cNvSpPr txBox="1"/>
          <p:nvPr/>
        </p:nvSpPr>
        <p:spPr>
          <a:xfrm>
            <a:off x="323528" y="1268760"/>
            <a:ext cx="8424936" cy="1631216"/>
          </a:xfrm>
          <a:prstGeom prst="rect">
            <a:avLst/>
          </a:prstGeom>
          <a:noFill/>
          <a:ln>
            <a:solidFill>
              <a:schemeClr val="tx1"/>
            </a:solidFill>
          </a:ln>
        </p:spPr>
        <p:txBody>
          <a:bodyPr wrap="square" rtlCol="0">
            <a:spAutoFit/>
          </a:bodyPr>
          <a:lstStyle/>
          <a:p>
            <a:r>
              <a:rPr lang="en-GB" sz="2500" dirty="0"/>
              <a:t>Once you have identified what you already know (the explicit information), you can move on to the detective work. Look closely at the language, what does each underlined phrase or word suggest to you as the reader? Can you explain why? </a:t>
            </a:r>
          </a:p>
        </p:txBody>
      </p:sp>
      <p:pic>
        <p:nvPicPr>
          <p:cNvPr id="6" name="Picture 9">
            <a:extLst>
              <a:ext uri="{FF2B5EF4-FFF2-40B4-BE49-F238E27FC236}">
                <a16:creationId xmlns:a16="http://schemas.microsoft.com/office/drawing/2014/main" xmlns="" id="{FEDF9BB8-A182-47FE-AD00-2EDD8C8DA8B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862" y="133350"/>
            <a:ext cx="688910" cy="1026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xmlns="" id="{E995AF0A-B4B4-4A6A-98A7-1A3040B208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5269" y="139811"/>
            <a:ext cx="991227" cy="768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5032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7784" y="260648"/>
            <a:ext cx="4320480" cy="864096"/>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rgbClr val="282828"/>
                </a:solidFill>
                <a:latin typeface="Calibri" panose="020F0502020204030204" pitchFamily="34" charset="0"/>
              </a:rPr>
              <a:t>What can we guess?</a:t>
            </a:r>
          </a:p>
        </p:txBody>
      </p:sp>
      <p:sp>
        <p:nvSpPr>
          <p:cNvPr id="6" name="Rounded Rectangle 5"/>
          <p:cNvSpPr/>
          <p:nvPr/>
        </p:nvSpPr>
        <p:spPr>
          <a:xfrm flipH="1">
            <a:off x="251520" y="1309462"/>
            <a:ext cx="2088232" cy="49466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u="sng" dirty="0">
                <a:solidFill>
                  <a:schemeClr val="tx1"/>
                </a:solidFill>
              </a:rPr>
              <a:t>Alice shivered</a:t>
            </a:r>
            <a:r>
              <a:rPr lang="en-GB" sz="2400" i="1" dirty="0">
                <a:solidFill>
                  <a:schemeClr val="tx1"/>
                </a:solidFill>
              </a:rPr>
              <a:t>, </a:t>
            </a:r>
            <a:endParaRPr lang="en-GB" sz="2500" b="1" dirty="0">
              <a:solidFill>
                <a:schemeClr val="tx1">
                  <a:lumMod val="75000"/>
                  <a:lumOff val="25000"/>
                </a:schemeClr>
              </a:solidFill>
              <a:latin typeface="Calibri" panose="020F0502020204030204" pitchFamily="34" charset="0"/>
            </a:endParaRPr>
          </a:p>
        </p:txBody>
      </p:sp>
      <p:sp>
        <p:nvSpPr>
          <p:cNvPr id="7" name="Rounded Rectangle 6"/>
          <p:cNvSpPr/>
          <p:nvPr/>
        </p:nvSpPr>
        <p:spPr>
          <a:xfrm flipH="1">
            <a:off x="251520" y="2276872"/>
            <a:ext cx="2088232" cy="823394"/>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u="sng" dirty="0">
                <a:solidFill>
                  <a:schemeClr val="tx1"/>
                </a:solidFill>
              </a:rPr>
              <a:t>braved the short journey</a:t>
            </a:r>
            <a:endParaRPr lang="en-GB" sz="2500" b="1" dirty="0">
              <a:solidFill>
                <a:schemeClr val="tx1">
                  <a:lumMod val="75000"/>
                  <a:lumOff val="25000"/>
                </a:schemeClr>
              </a:solidFill>
              <a:latin typeface="Calibri" panose="020F0502020204030204" pitchFamily="34" charset="0"/>
            </a:endParaRPr>
          </a:p>
        </p:txBody>
      </p:sp>
      <p:sp>
        <p:nvSpPr>
          <p:cNvPr id="8" name="Rounded Rectangle 7"/>
          <p:cNvSpPr/>
          <p:nvPr/>
        </p:nvSpPr>
        <p:spPr>
          <a:xfrm flipH="1">
            <a:off x="251520" y="3933056"/>
            <a:ext cx="2088232" cy="1152128"/>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u="sng" dirty="0">
                <a:solidFill>
                  <a:schemeClr val="tx1"/>
                </a:solidFill>
              </a:rPr>
              <a:t>weak, early morning sunshine</a:t>
            </a:r>
            <a:r>
              <a:rPr lang="en-GB" sz="2400" i="1" dirty="0">
                <a:solidFill>
                  <a:schemeClr val="tx1"/>
                </a:solidFill>
              </a:rPr>
              <a:t>.</a:t>
            </a:r>
            <a:endParaRPr lang="en-GB" sz="2500" b="1" dirty="0">
              <a:solidFill>
                <a:schemeClr val="tx1">
                  <a:lumMod val="75000"/>
                  <a:lumOff val="25000"/>
                </a:schemeClr>
              </a:solidFill>
              <a:latin typeface="Calibri" panose="020F0502020204030204" pitchFamily="34" charset="0"/>
            </a:endParaRPr>
          </a:p>
        </p:txBody>
      </p:sp>
      <p:sp>
        <p:nvSpPr>
          <p:cNvPr id="9" name="Rounded Rectangle 8"/>
          <p:cNvSpPr/>
          <p:nvPr/>
        </p:nvSpPr>
        <p:spPr>
          <a:xfrm flipH="1">
            <a:off x="251520" y="5445224"/>
            <a:ext cx="2088232" cy="1031198"/>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u="sng" dirty="0">
                <a:solidFill>
                  <a:schemeClr val="tx1"/>
                </a:solidFill>
              </a:rPr>
              <a:t>faint smile twitched</a:t>
            </a:r>
            <a:endParaRPr lang="en-GB" sz="2500" b="1" dirty="0">
              <a:solidFill>
                <a:schemeClr val="tx1">
                  <a:lumMod val="75000"/>
                  <a:lumOff val="25000"/>
                </a:schemeClr>
              </a:solidFill>
              <a:latin typeface="Calibri" panose="020F0502020204030204" pitchFamily="34" charset="0"/>
            </a:endParaRPr>
          </a:p>
        </p:txBody>
      </p:sp>
      <p:sp>
        <p:nvSpPr>
          <p:cNvPr id="10" name="TextBox 9"/>
          <p:cNvSpPr txBox="1"/>
          <p:nvPr/>
        </p:nvSpPr>
        <p:spPr>
          <a:xfrm>
            <a:off x="2627784" y="1309462"/>
            <a:ext cx="6120680" cy="477054"/>
          </a:xfrm>
          <a:prstGeom prst="rect">
            <a:avLst/>
          </a:prstGeom>
          <a:noFill/>
          <a:ln>
            <a:solidFill>
              <a:schemeClr val="tx1"/>
            </a:solidFill>
          </a:ln>
        </p:spPr>
        <p:txBody>
          <a:bodyPr wrap="square" rtlCol="0">
            <a:spAutoFit/>
          </a:bodyPr>
          <a:lstStyle/>
          <a:p>
            <a:r>
              <a:rPr lang="en-GB" sz="2500" dirty="0"/>
              <a:t>Suggestion: Alice was cold or frightened.</a:t>
            </a:r>
          </a:p>
        </p:txBody>
      </p:sp>
      <p:sp>
        <p:nvSpPr>
          <p:cNvPr id="11" name="TextBox 10"/>
          <p:cNvSpPr txBox="1"/>
          <p:nvPr/>
        </p:nvSpPr>
        <p:spPr>
          <a:xfrm>
            <a:off x="2627784" y="1872961"/>
            <a:ext cx="6120680" cy="1631216"/>
          </a:xfrm>
          <a:prstGeom prst="rect">
            <a:avLst/>
          </a:prstGeom>
          <a:noFill/>
          <a:ln>
            <a:solidFill>
              <a:schemeClr val="tx1"/>
            </a:solidFill>
          </a:ln>
        </p:spPr>
        <p:txBody>
          <a:bodyPr wrap="square" rtlCol="0">
            <a:spAutoFit/>
          </a:bodyPr>
          <a:lstStyle/>
          <a:p>
            <a:r>
              <a:rPr lang="en-GB" sz="2500" dirty="0"/>
              <a:t>Suggestion: Alice didn’t really want to move from her bed to the window. Her room was small and it didn’t take long to get to the window. </a:t>
            </a:r>
          </a:p>
        </p:txBody>
      </p:sp>
      <p:sp>
        <p:nvSpPr>
          <p:cNvPr id="12" name="TextBox 11"/>
          <p:cNvSpPr txBox="1"/>
          <p:nvPr/>
        </p:nvSpPr>
        <p:spPr>
          <a:xfrm>
            <a:off x="2627784" y="3645024"/>
            <a:ext cx="6120680" cy="1246495"/>
          </a:xfrm>
          <a:prstGeom prst="rect">
            <a:avLst/>
          </a:prstGeom>
          <a:noFill/>
          <a:ln>
            <a:solidFill>
              <a:schemeClr val="tx1"/>
            </a:solidFill>
          </a:ln>
        </p:spPr>
        <p:txBody>
          <a:bodyPr wrap="square" rtlCol="0">
            <a:spAutoFit/>
          </a:bodyPr>
          <a:lstStyle/>
          <a:p>
            <a:r>
              <a:rPr lang="en-GB" sz="2500" dirty="0"/>
              <a:t>Suggestion: Although it was early, it looked like it was going to be a nice day. The sky was clear. Perhaps it was coming into spring time. </a:t>
            </a:r>
          </a:p>
        </p:txBody>
      </p:sp>
      <p:sp>
        <p:nvSpPr>
          <p:cNvPr id="13" name="TextBox 12"/>
          <p:cNvSpPr txBox="1"/>
          <p:nvPr/>
        </p:nvSpPr>
        <p:spPr>
          <a:xfrm>
            <a:off x="2627784" y="5085184"/>
            <a:ext cx="6120680" cy="1631216"/>
          </a:xfrm>
          <a:prstGeom prst="rect">
            <a:avLst/>
          </a:prstGeom>
          <a:noFill/>
          <a:ln>
            <a:solidFill>
              <a:schemeClr val="tx1"/>
            </a:solidFill>
          </a:ln>
        </p:spPr>
        <p:txBody>
          <a:bodyPr wrap="square" rtlCol="0">
            <a:spAutoFit/>
          </a:bodyPr>
          <a:lstStyle/>
          <a:p>
            <a:r>
              <a:rPr lang="en-GB" sz="2500" dirty="0"/>
              <a:t>Suggestion: Alice was beginning to feel happy, although she didn’t want other people to see it. Perhaps she hadn’t been feeling happy before this point in the story. </a:t>
            </a:r>
          </a:p>
        </p:txBody>
      </p:sp>
      <p:pic>
        <p:nvPicPr>
          <p:cNvPr id="14" name="Picture 9">
            <a:extLst>
              <a:ext uri="{FF2B5EF4-FFF2-40B4-BE49-F238E27FC236}">
                <a16:creationId xmlns:a16="http://schemas.microsoft.com/office/drawing/2014/main" xmlns="" id="{B9129D68-2E57-4D68-82C1-B6698DDD42E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862" y="133350"/>
            <a:ext cx="688910" cy="1026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xmlns="" id="{20B38A4D-B8DC-4F2C-B471-20C1757852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5269" y="139811"/>
            <a:ext cx="991227" cy="768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0387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7784" y="260648"/>
            <a:ext cx="4824536" cy="864096"/>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rgbClr val="282828"/>
                </a:solidFill>
                <a:latin typeface="Calibri" panose="020F0502020204030204" pitchFamily="34" charset="0"/>
              </a:rPr>
              <a:t>What does the language suggest? </a:t>
            </a:r>
          </a:p>
        </p:txBody>
      </p:sp>
      <p:sp>
        <p:nvSpPr>
          <p:cNvPr id="5" name="Rounded Rectangle 8"/>
          <p:cNvSpPr/>
          <p:nvPr/>
        </p:nvSpPr>
        <p:spPr>
          <a:xfrm>
            <a:off x="863588" y="539371"/>
            <a:ext cx="1656183" cy="549369"/>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tx1"/>
                </a:solidFill>
                <a:latin typeface="Calibri" panose="020F0502020204030204" pitchFamily="34" charset="0"/>
              </a:rPr>
              <a:t>Your turn</a:t>
            </a:r>
          </a:p>
        </p:txBody>
      </p:sp>
      <p:sp>
        <p:nvSpPr>
          <p:cNvPr id="6" name="Rounded Rectangle 5"/>
          <p:cNvSpPr/>
          <p:nvPr/>
        </p:nvSpPr>
        <p:spPr>
          <a:xfrm flipH="1">
            <a:off x="375007" y="2276872"/>
            <a:ext cx="3353424" cy="194421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i="1" dirty="0">
                <a:solidFill>
                  <a:schemeClr val="tx1"/>
                </a:solidFill>
                <a:latin typeface="Calibri" panose="020F0502020204030204" pitchFamily="34" charset="0"/>
              </a:rPr>
              <a:t>Her frustration grew stronger. It was happening again. She felt truly helpless. </a:t>
            </a:r>
          </a:p>
        </p:txBody>
      </p:sp>
      <p:sp>
        <p:nvSpPr>
          <p:cNvPr id="2" name="TextBox 1"/>
          <p:cNvSpPr txBox="1"/>
          <p:nvPr/>
        </p:nvSpPr>
        <p:spPr>
          <a:xfrm>
            <a:off x="971600" y="1268760"/>
            <a:ext cx="7344816" cy="477054"/>
          </a:xfrm>
          <a:prstGeom prst="rect">
            <a:avLst/>
          </a:prstGeom>
          <a:noFill/>
          <a:ln>
            <a:solidFill>
              <a:schemeClr val="tx1"/>
            </a:solidFill>
          </a:ln>
        </p:spPr>
        <p:txBody>
          <a:bodyPr wrap="square" rtlCol="0">
            <a:spAutoFit/>
          </a:bodyPr>
          <a:lstStyle/>
          <a:p>
            <a:r>
              <a:rPr lang="en-GB" sz="2500" dirty="0"/>
              <a:t>Brainstorm as many ideas as you can for each example. </a:t>
            </a:r>
          </a:p>
        </p:txBody>
      </p:sp>
      <p:sp>
        <p:nvSpPr>
          <p:cNvPr id="10" name="Rounded Rectangle 9"/>
          <p:cNvSpPr/>
          <p:nvPr/>
        </p:nvSpPr>
        <p:spPr>
          <a:xfrm flipH="1">
            <a:off x="5220072" y="2276872"/>
            <a:ext cx="3353424" cy="200938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i="1" dirty="0">
                <a:solidFill>
                  <a:schemeClr val="tx1"/>
                </a:solidFill>
                <a:latin typeface="Calibri" panose="020F0502020204030204" pitchFamily="34" charset="0"/>
              </a:rPr>
              <a:t>The flames danced gleefully in her eyes. She looked just like another innocent bystander. </a:t>
            </a:r>
          </a:p>
        </p:txBody>
      </p:sp>
      <p:sp>
        <p:nvSpPr>
          <p:cNvPr id="11" name="Rounded Rectangle 10"/>
          <p:cNvSpPr/>
          <p:nvPr/>
        </p:nvSpPr>
        <p:spPr>
          <a:xfrm flipH="1">
            <a:off x="395536" y="4581128"/>
            <a:ext cx="3353424" cy="194421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i="1" dirty="0">
                <a:solidFill>
                  <a:schemeClr val="tx1"/>
                </a:solidFill>
                <a:latin typeface="Calibri" panose="020F0502020204030204" pitchFamily="34" charset="0"/>
              </a:rPr>
              <a:t>Without a sound, he crept down the rickety staircase. The last thing he needed was to get caught. </a:t>
            </a:r>
          </a:p>
        </p:txBody>
      </p:sp>
      <p:sp>
        <p:nvSpPr>
          <p:cNvPr id="12" name="Rounded Rectangle 11"/>
          <p:cNvSpPr/>
          <p:nvPr/>
        </p:nvSpPr>
        <p:spPr>
          <a:xfrm flipH="1">
            <a:off x="5228991" y="4581128"/>
            <a:ext cx="3353424" cy="194421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i="1" dirty="0">
                <a:solidFill>
                  <a:schemeClr val="tx1"/>
                </a:solidFill>
                <a:latin typeface="Calibri" panose="020F0502020204030204" pitchFamily="34" charset="0"/>
              </a:rPr>
              <a:t>They looked just like tiny ants, scurrying around in a vast ant colony. </a:t>
            </a:r>
          </a:p>
        </p:txBody>
      </p:sp>
      <p:pic>
        <p:nvPicPr>
          <p:cNvPr id="9" name="Picture 9">
            <a:extLst>
              <a:ext uri="{FF2B5EF4-FFF2-40B4-BE49-F238E27FC236}">
                <a16:creationId xmlns:a16="http://schemas.microsoft.com/office/drawing/2014/main" xmlns="" id="{F751C46C-2AB6-4EB4-AF93-1558DCC9C0E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862" y="133350"/>
            <a:ext cx="688910" cy="1026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3E68DDE2-7077-4D8F-9F3C-5FF065F152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5269" y="139811"/>
            <a:ext cx="991227" cy="768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356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5CD"/>
        </a:solidFill>
        <a:effectLst/>
      </p:bgPr>
    </p:bg>
    <p:spTree>
      <p:nvGrpSpPr>
        <p:cNvPr id="1" name=""/>
        <p:cNvGrpSpPr/>
        <p:nvPr/>
      </p:nvGrpSpPr>
      <p:grpSpPr>
        <a:xfrm>
          <a:off x="0" y="0"/>
          <a:ext cx="0" cy="0"/>
          <a:chOff x="0" y="0"/>
          <a:chExt cx="0" cy="0"/>
        </a:xfrm>
      </p:grpSpPr>
      <p:pic>
        <p:nvPicPr>
          <p:cNvPr id="48130" name="Content Placeholder 4" descr="A picture containing drawing&#10;&#10;Description automatically generated">
            <a:extLst>
              <a:ext uri="{FF2B5EF4-FFF2-40B4-BE49-F238E27FC236}">
                <a16:creationId xmlns:a16="http://schemas.microsoft.com/office/drawing/2014/main" xmlns="" id="{9C6DB931-A692-436E-ACB4-621AD75DD01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1300" y="133350"/>
            <a:ext cx="35814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xmlns="" id="{85059738-1785-4242-A87C-DACEC7D13F4B}"/>
              </a:ext>
            </a:extLst>
          </p:cNvPr>
          <p:cNvSpPr/>
          <p:nvPr/>
        </p:nvSpPr>
        <p:spPr>
          <a:xfrm>
            <a:off x="684213" y="1700213"/>
            <a:ext cx="7416800" cy="453707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anchor="ctr"/>
          <a:lstStyle/>
          <a:p>
            <a:pPr algn="ctr" defTabSz="685800">
              <a:defRPr/>
            </a:pPr>
            <a:r>
              <a:rPr lang="en-GB" sz="2400" dirty="0">
                <a:solidFill>
                  <a:prstClr val="black"/>
                </a:solidFill>
                <a:latin typeface="Calibri" panose="020F0502020204030204"/>
              </a:rPr>
              <a:t>Teacher Guidance</a:t>
            </a:r>
          </a:p>
          <a:p>
            <a:pPr algn="ctr" defTabSz="685800">
              <a:defRPr/>
            </a:pPr>
            <a:endParaRPr lang="en-GB" sz="2400" dirty="0">
              <a:solidFill>
                <a:prstClr val="black"/>
              </a:solidFill>
              <a:latin typeface="Calibri" panose="020F0502020204030204"/>
            </a:endParaRPr>
          </a:p>
          <a:p>
            <a:pPr defTabSz="685800">
              <a:defRPr/>
            </a:pPr>
            <a:r>
              <a:rPr lang="en-GB" sz="2400" dirty="0">
                <a:solidFill>
                  <a:prstClr val="black"/>
                </a:solidFill>
                <a:latin typeface="Calibri" panose="020F0502020204030204"/>
              </a:rPr>
              <a:t>Having worked on the Think It questions, the expectation is the pupil completes the first A2 therapy test (separate to this resource). </a:t>
            </a:r>
          </a:p>
          <a:p>
            <a:pPr defTabSz="685800">
              <a:defRPr/>
            </a:pPr>
            <a:endParaRPr lang="en-GB" sz="2400" dirty="0">
              <a:solidFill>
                <a:prstClr val="black"/>
              </a:solidFill>
              <a:latin typeface="Calibri" panose="020F0502020204030204"/>
            </a:endParaRPr>
          </a:p>
          <a:p>
            <a:pPr defTabSz="685800">
              <a:defRPr/>
            </a:pPr>
            <a:endParaRPr lang="en-GB" sz="2400" dirty="0">
              <a:solidFill>
                <a:prstClr val="black"/>
              </a:solidFill>
              <a:latin typeface="Calibri" panose="020F0502020204030204"/>
            </a:endParaRPr>
          </a:p>
          <a:p>
            <a:pPr defTabSz="685800">
              <a:defRPr/>
            </a:pPr>
            <a:r>
              <a:rPr lang="en-GB" sz="2400" dirty="0">
                <a:solidFill>
                  <a:prstClr val="black"/>
                </a:solidFill>
                <a:latin typeface="Calibri" panose="020F0502020204030204"/>
              </a:rPr>
              <a:t>Additional PiXL resources designed to demonstrate a deeper understanding within subjects are:</a:t>
            </a:r>
          </a:p>
          <a:p>
            <a:pPr algn="ctr" defTabSz="685800">
              <a:defRPr/>
            </a:pPr>
            <a:r>
              <a:rPr lang="en-GB" sz="2400" dirty="0">
                <a:solidFill>
                  <a:srgbClr val="0070C0"/>
                </a:solidFill>
                <a:latin typeface="Calibri" panose="020F0502020204030204"/>
              </a:rPr>
              <a:t>The PiXL Progression Ladders</a:t>
            </a:r>
          </a:p>
          <a:p>
            <a:pPr algn="ctr" defTabSz="685800">
              <a:defRPr/>
            </a:pPr>
            <a:r>
              <a:rPr lang="en-GB" sz="2400" dirty="0">
                <a:solidFill>
                  <a:srgbClr val="0070C0"/>
                </a:solidFill>
                <a:latin typeface="Calibri" panose="020F0502020204030204"/>
              </a:rPr>
              <a:t>The PiXL Knowledge Mats – Think It</a:t>
            </a:r>
          </a:p>
        </p:txBody>
      </p:sp>
      <p:pic>
        <p:nvPicPr>
          <p:cNvPr id="48132" name="Picture 7">
            <a:extLst>
              <a:ext uri="{FF2B5EF4-FFF2-40B4-BE49-F238E27FC236}">
                <a16:creationId xmlns:a16="http://schemas.microsoft.com/office/drawing/2014/main" xmlns="" id="{BBDEE751-43CB-4CD8-8D79-DA3D1E68D7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6363" y="0"/>
            <a:ext cx="1000125"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a:extLst>
              <a:ext uri="{FF2B5EF4-FFF2-40B4-BE49-F238E27FC236}">
                <a16:creationId xmlns:a16="http://schemas.microsoft.com/office/drawing/2014/main" xmlns="" id="{A99D7A75-695B-4DBF-B9F9-9CD76CF2F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0188" y="133350"/>
            <a:ext cx="1000125"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5CD"/>
        </a:solidFill>
        <a:effectLst/>
      </p:bgPr>
    </p:bg>
    <p:spTree>
      <p:nvGrpSpPr>
        <p:cNvPr id="1" name=""/>
        <p:cNvGrpSpPr/>
        <p:nvPr/>
      </p:nvGrpSpPr>
      <p:grpSpPr>
        <a:xfrm>
          <a:off x="0" y="0"/>
          <a:ext cx="0" cy="0"/>
          <a:chOff x="0" y="0"/>
          <a:chExt cx="0" cy="0"/>
        </a:xfrm>
      </p:grpSpPr>
      <p:pic>
        <p:nvPicPr>
          <p:cNvPr id="48130" name="Content Placeholder 4" descr="A picture containing drawing&#10;&#10;Description automatically generated">
            <a:extLst>
              <a:ext uri="{FF2B5EF4-FFF2-40B4-BE49-F238E27FC236}">
                <a16:creationId xmlns:a16="http://schemas.microsoft.com/office/drawing/2014/main" xmlns="" id="{9C6DB931-A692-436E-ACB4-621AD75DD01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1300" y="133350"/>
            <a:ext cx="35814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xmlns="" id="{85059738-1785-4242-A87C-DACEC7D13F4B}"/>
              </a:ext>
            </a:extLst>
          </p:cNvPr>
          <p:cNvSpPr/>
          <p:nvPr/>
        </p:nvSpPr>
        <p:spPr>
          <a:xfrm>
            <a:off x="684213" y="1700213"/>
            <a:ext cx="7416800" cy="453707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anchor="ctr"/>
          <a:lstStyle/>
          <a:p>
            <a:pPr defTabSz="685800">
              <a:defRPr/>
            </a:pPr>
            <a:r>
              <a:rPr lang="en-GB" sz="2500" i="1" dirty="0">
                <a:solidFill>
                  <a:schemeClr val="tx1"/>
                </a:solidFill>
                <a:latin typeface="Calibri" panose="020F0502020204030204"/>
              </a:rPr>
              <a:t>With a slight jolt, his mind returned to the here and now. How long had he been gazing out of the window? He had no idea. He just knew he had to try to stay focused.</a:t>
            </a:r>
          </a:p>
          <a:p>
            <a:pPr defTabSz="685800">
              <a:defRPr/>
            </a:pPr>
            <a:endParaRPr lang="en-GB" sz="2500" i="1" dirty="0">
              <a:solidFill>
                <a:schemeClr val="tx1"/>
              </a:solidFill>
              <a:latin typeface="Calibri" panose="020F0502020204030204"/>
            </a:endParaRPr>
          </a:p>
          <a:p>
            <a:pPr defTabSz="685800">
              <a:defRPr/>
            </a:pPr>
            <a:r>
              <a:rPr lang="en-GB" sz="2500" dirty="0">
                <a:solidFill>
                  <a:schemeClr val="tx1"/>
                </a:solidFill>
                <a:latin typeface="Calibri" panose="020F0502020204030204"/>
              </a:rPr>
              <a:t>What does this extract suggest about the character? Click to check.</a:t>
            </a:r>
          </a:p>
          <a:p>
            <a:pPr defTabSz="685800">
              <a:defRPr/>
            </a:pPr>
            <a:endParaRPr lang="en-GB" sz="2500" dirty="0">
              <a:solidFill>
                <a:schemeClr val="tx1"/>
              </a:solidFill>
              <a:latin typeface="Calibri" panose="020F0502020204030204"/>
            </a:endParaRPr>
          </a:p>
          <a:p>
            <a:pPr defTabSz="685800">
              <a:defRPr/>
            </a:pPr>
            <a:endParaRPr lang="en-GB" sz="2500" dirty="0">
              <a:solidFill>
                <a:schemeClr val="tx1"/>
              </a:solidFill>
              <a:latin typeface="Calibri" panose="020F0502020204030204"/>
            </a:endParaRPr>
          </a:p>
          <a:p>
            <a:pPr algn="ctr" defTabSz="685800">
              <a:defRPr/>
            </a:pPr>
            <a:endParaRPr lang="en-GB" sz="2500" dirty="0">
              <a:solidFill>
                <a:schemeClr val="tx1"/>
              </a:solidFill>
              <a:latin typeface="Calibri" panose="020F0502020204030204"/>
            </a:endParaRPr>
          </a:p>
          <a:p>
            <a:pPr algn="ctr" defTabSz="685800">
              <a:defRPr/>
            </a:pPr>
            <a:endParaRPr lang="en-GB" sz="2400" dirty="0">
              <a:solidFill>
                <a:srgbClr val="0070C0"/>
              </a:solidFill>
              <a:latin typeface="Calibri" panose="020F0502020204030204"/>
            </a:endParaRPr>
          </a:p>
        </p:txBody>
      </p:sp>
      <p:pic>
        <p:nvPicPr>
          <p:cNvPr id="48132" name="Picture 7">
            <a:extLst>
              <a:ext uri="{FF2B5EF4-FFF2-40B4-BE49-F238E27FC236}">
                <a16:creationId xmlns:a16="http://schemas.microsoft.com/office/drawing/2014/main" xmlns="" id="{BBDEE751-43CB-4CD8-8D79-DA3D1E68D7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6363" y="0"/>
            <a:ext cx="1000125"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a:extLst>
              <a:ext uri="{FF2B5EF4-FFF2-40B4-BE49-F238E27FC236}">
                <a16:creationId xmlns:a16="http://schemas.microsoft.com/office/drawing/2014/main" xmlns="" id="{A99D7A75-695B-4DBF-B9F9-9CD76CF2F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0188" y="133350"/>
            <a:ext cx="1000125"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AB968540-D90C-4CE5-823D-1605D02FE6F6}"/>
              </a:ext>
            </a:extLst>
          </p:cNvPr>
          <p:cNvSpPr/>
          <p:nvPr/>
        </p:nvSpPr>
        <p:spPr>
          <a:xfrm>
            <a:off x="899592" y="4653136"/>
            <a:ext cx="6950596" cy="129614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dirty="0">
                <a:solidFill>
                  <a:schemeClr val="tx1"/>
                </a:solidFill>
              </a:rPr>
              <a:t>He could be bored, tired or perhaps worried about something.</a:t>
            </a:r>
          </a:p>
        </p:txBody>
      </p:sp>
    </p:spTree>
    <p:extLst>
      <p:ext uri="{BB962C8B-B14F-4D97-AF65-F5344CB8AC3E}">
        <p14:creationId xmlns:p14="http://schemas.microsoft.com/office/powerpoint/2010/main" val="344112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5CD"/>
        </a:solidFill>
        <a:effectLst/>
      </p:bgPr>
    </p:bg>
    <p:spTree>
      <p:nvGrpSpPr>
        <p:cNvPr id="1" name=""/>
        <p:cNvGrpSpPr/>
        <p:nvPr/>
      </p:nvGrpSpPr>
      <p:grpSpPr>
        <a:xfrm>
          <a:off x="0" y="0"/>
          <a:ext cx="0" cy="0"/>
          <a:chOff x="0" y="0"/>
          <a:chExt cx="0" cy="0"/>
        </a:xfrm>
      </p:grpSpPr>
      <p:pic>
        <p:nvPicPr>
          <p:cNvPr id="48130" name="Content Placeholder 4" descr="A picture containing drawing&#10;&#10;Description automatically generated">
            <a:extLst>
              <a:ext uri="{FF2B5EF4-FFF2-40B4-BE49-F238E27FC236}">
                <a16:creationId xmlns:a16="http://schemas.microsoft.com/office/drawing/2014/main" xmlns="" id="{9C6DB931-A692-436E-ACB4-621AD75DD01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81300" y="133350"/>
            <a:ext cx="35814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xmlns="" id="{85059738-1785-4242-A87C-DACEC7D13F4B}"/>
              </a:ext>
            </a:extLst>
          </p:cNvPr>
          <p:cNvSpPr/>
          <p:nvPr/>
        </p:nvSpPr>
        <p:spPr>
          <a:xfrm>
            <a:off x="684212" y="1700213"/>
            <a:ext cx="7776219" cy="453707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anchor="ctr"/>
          <a:lstStyle/>
          <a:p>
            <a:pPr algn="ctr" defTabSz="685800">
              <a:defRPr/>
            </a:pPr>
            <a:r>
              <a:rPr lang="en-GB" sz="2500" dirty="0">
                <a:solidFill>
                  <a:schemeClr val="tx1"/>
                </a:solidFill>
                <a:latin typeface="Calibri" panose="020F0502020204030204"/>
              </a:rPr>
              <a:t>Jacinta and Scott are arguing about what this sentence suggests about the character: </a:t>
            </a:r>
            <a:r>
              <a:rPr lang="en-GB" sz="2500" i="1" dirty="0">
                <a:solidFill>
                  <a:schemeClr val="tx1"/>
                </a:solidFill>
                <a:latin typeface="Calibri" panose="020F0502020204030204"/>
              </a:rPr>
              <a:t>He noticed that her face had suddenly flushed a deep red. </a:t>
            </a:r>
            <a:r>
              <a:rPr lang="en-GB" sz="2500" dirty="0">
                <a:solidFill>
                  <a:schemeClr val="tx1"/>
                </a:solidFill>
                <a:latin typeface="Calibri" panose="020F0502020204030204"/>
              </a:rPr>
              <a:t>Who is right? Click to check.</a:t>
            </a:r>
            <a:endParaRPr lang="en-GB" sz="2500" i="1" dirty="0">
              <a:solidFill>
                <a:schemeClr val="tx1"/>
              </a:solidFill>
              <a:latin typeface="Calibri" panose="020F0502020204030204"/>
            </a:endParaRPr>
          </a:p>
          <a:p>
            <a:pPr algn="ctr" defTabSz="685800">
              <a:defRPr/>
            </a:pPr>
            <a:endParaRPr lang="en-GB" sz="2400" dirty="0">
              <a:solidFill>
                <a:srgbClr val="0070C0"/>
              </a:solidFill>
              <a:latin typeface="Calibri" panose="020F0502020204030204"/>
            </a:endParaRPr>
          </a:p>
          <a:p>
            <a:pPr algn="ctr" defTabSz="685800">
              <a:defRPr/>
            </a:pPr>
            <a:endParaRPr lang="en-GB" sz="2400" dirty="0">
              <a:solidFill>
                <a:srgbClr val="0070C0"/>
              </a:solidFill>
              <a:latin typeface="Calibri" panose="020F0502020204030204"/>
            </a:endParaRPr>
          </a:p>
          <a:p>
            <a:pPr algn="ctr" defTabSz="685800">
              <a:defRPr/>
            </a:pPr>
            <a:endParaRPr lang="en-GB" sz="2400" dirty="0">
              <a:solidFill>
                <a:srgbClr val="0070C0"/>
              </a:solidFill>
              <a:latin typeface="Calibri" panose="020F0502020204030204"/>
            </a:endParaRPr>
          </a:p>
          <a:p>
            <a:pPr algn="ctr" defTabSz="685800">
              <a:defRPr/>
            </a:pPr>
            <a:endParaRPr lang="en-GB" sz="2400" dirty="0">
              <a:solidFill>
                <a:srgbClr val="0070C0"/>
              </a:solidFill>
              <a:latin typeface="Calibri" panose="020F0502020204030204"/>
            </a:endParaRPr>
          </a:p>
          <a:p>
            <a:pPr algn="ctr" defTabSz="685800">
              <a:defRPr/>
            </a:pPr>
            <a:endParaRPr lang="en-GB" sz="2400" dirty="0">
              <a:solidFill>
                <a:srgbClr val="0070C0"/>
              </a:solidFill>
              <a:latin typeface="Calibri" panose="020F0502020204030204"/>
            </a:endParaRPr>
          </a:p>
          <a:p>
            <a:pPr algn="ctr" defTabSz="685800">
              <a:defRPr/>
            </a:pPr>
            <a:endParaRPr lang="en-GB" sz="2400" dirty="0">
              <a:solidFill>
                <a:srgbClr val="0070C0"/>
              </a:solidFill>
              <a:latin typeface="Calibri" panose="020F0502020204030204"/>
            </a:endParaRPr>
          </a:p>
          <a:p>
            <a:pPr algn="ctr" defTabSz="685800">
              <a:defRPr/>
            </a:pPr>
            <a:endParaRPr lang="en-GB" sz="2400" dirty="0">
              <a:solidFill>
                <a:srgbClr val="0070C0"/>
              </a:solidFill>
              <a:latin typeface="Calibri" panose="020F0502020204030204"/>
            </a:endParaRPr>
          </a:p>
          <a:p>
            <a:pPr algn="ctr" defTabSz="685800">
              <a:defRPr/>
            </a:pPr>
            <a:endParaRPr lang="en-GB" sz="2400" dirty="0">
              <a:solidFill>
                <a:srgbClr val="0070C0"/>
              </a:solidFill>
              <a:latin typeface="Calibri" panose="020F0502020204030204"/>
            </a:endParaRPr>
          </a:p>
          <a:p>
            <a:pPr algn="ctr" defTabSz="685800">
              <a:defRPr/>
            </a:pPr>
            <a:endParaRPr lang="en-GB" sz="2400" dirty="0">
              <a:solidFill>
                <a:srgbClr val="0070C0"/>
              </a:solidFill>
              <a:latin typeface="Calibri" panose="020F0502020204030204"/>
            </a:endParaRPr>
          </a:p>
        </p:txBody>
      </p:sp>
      <p:pic>
        <p:nvPicPr>
          <p:cNvPr id="48132" name="Picture 7">
            <a:extLst>
              <a:ext uri="{FF2B5EF4-FFF2-40B4-BE49-F238E27FC236}">
                <a16:creationId xmlns:a16="http://schemas.microsoft.com/office/drawing/2014/main" xmlns="" id="{BBDEE751-43CB-4CD8-8D79-DA3D1E68D7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6363" y="0"/>
            <a:ext cx="1000125"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a:extLst>
              <a:ext uri="{FF2B5EF4-FFF2-40B4-BE49-F238E27FC236}">
                <a16:creationId xmlns:a16="http://schemas.microsoft.com/office/drawing/2014/main" xmlns="" id="{A99D7A75-695B-4DBF-B9F9-9CD76CF2F8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0188" y="133350"/>
            <a:ext cx="1000125"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toy&#10;&#10;Description automatically generated">
            <a:extLst>
              <a:ext uri="{FF2B5EF4-FFF2-40B4-BE49-F238E27FC236}">
                <a16:creationId xmlns:a16="http://schemas.microsoft.com/office/drawing/2014/main" xmlns="" id="{E1C7B2B8-5CD0-4AFB-8E90-448D88E20AF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0847" y="2969319"/>
            <a:ext cx="1276299" cy="1963538"/>
          </a:xfrm>
          <a:prstGeom prst="rect">
            <a:avLst/>
          </a:prstGeom>
        </p:spPr>
      </p:pic>
      <p:sp>
        <p:nvSpPr>
          <p:cNvPr id="7" name="TextBox 6">
            <a:extLst>
              <a:ext uri="{FF2B5EF4-FFF2-40B4-BE49-F238E27FC236}">
                <a16:creationId xmlns:a16="http://schemas.microsoft.com/office/drawing/2014/main" xmlns="" id="{2355475E-E815-46FD-B114-16091417626B}"/>
              </a:ext>
            </a:extLst>
          </p:cNvPr>
          <p:cNvSpPr txBox="1"/>
          <p:nvPr/>
        </p:nvSpPr>
        <p:spPr>
          <a:xfrm>
            <a:off x="750448" y="4798853"/>
            <a:ext cx="1097095" cy="477054"/>
          </a:xfrm>
          <a:prstGeom prst="rect">
            <a:avLst/>
          </a:prstGeom>
          <a:noFill/>
        </p:spPr>
        <p:txBody>
          <a:bodyPr wrap="none" rtlCol="0">
            <a:spAutoFit/>
          </a:bodyPr>
          <a:lstStyle/>
          <a:p>
            <a:r>
              <a:rPr lang="en-GB" sz="2500" b="1" dirty="0">
                <a:latin typeface="Calibri" panose="020F0502020204030204" pitchFamily="34" charset="0"/>
                <a:cs typeface="Calibri" panose="020F0502020204030204" pitchFamily="34" charset="0"/>
              </a:rPr>
              <a:t>Jacinta</a:t>
            </a:r>
          </a:p>
        </p:txBody>
      </p:sp>
      <p:pic>
        <p:nvPicPr>
          <p:cNvPr id="8" name="Picture 7" descr="A picture containing toy, doll, window, room&#10;&#10;Description automatically generated">
            <a:extLst>
              <a:ext uri="{FF2B5EF4-FFF2-40B4-BE49-F238E27FC236}">
                <a16:creationId xmlns:a16="http://schemas.microsoft.com/office/drawing/2014/main" xmlns="" id="{DAB94776-7745-4DEF-970C-CE8F26CA91E0}"/>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r="73956"/>
          <a:stretch/>
        </p:blipFill>
        <p:spPr>
          <a:xfrm flipH="1">
            <a:off x="7436100" y="2969319"/>
            <a:ext cx="697990" cy="2068061"/>
          </a:xfrm>
          <a:prstGeom prst="rect">
            <a:avLst/>
          </a:prstGeom>
        </p:spPr>
      </p:pic>
      <p:sp>
        <p:nvSpPr>
          <p:cNvPr id="9" name="TextBox 8">
            <a:extLst>
              <a:ext uri="{FF2B5EF4-FFF2-40B4-BE49-F238E27FC236}">
                <a16:creationId xmlns:a16="http://schemas.microsoft.com/office/drawing/2014/main" xmlns="" id="{E4E9572B-2441-40C6-8025-F2A182506C01}"/>
              </a:ext>
            </a:extLst>
          </p:cNvPr>
          <p:cNvSpPr txBox="1"/>
          <p:nvPr/>
        </p:nvSpPr>
        <p:spPr>
          <a:xfrm>
            <a:off x="7302313" y="4915608"/>
            <a:ext cx="860620" cy="477054"/>
          </a:xfrm>
          <a:prstGeom prst="rect">
            <a:avLst/>
          </a:prstGeom>
          <a:noFill/>
        </p:spPr>
        <p:txBody>
          <a:bodyPr wrap="none" rtlCol="0">
            <a:spAutoFit/>
          </a:bodyPr>
          <a:lstStyle/>
          <a:p>
            <a:r>
              <a:rPr lang="en-GB" sz="2500" b="1" dirty="0">
                <a:latin typeface="Calibri" panose="020F0502020204030204" pitchFamily="34" charset="0"/>
                <a:cs typeface="Calibri" panose="020F0502020204030204" pitchFamily="34" charset="0"/>
              </a:rPr>
              <a:t>Scott</a:t>
            </a:r>
          </a:p>
        </p:txBody>
      </p:sp>
      <p:sp>
        <p:nvSpPr>
          <p:cNvPr id="2" name="Speech Bubble: Rectangle with Corners Rounded 1">
            <a:extLst>
              <a:ext uri="{FF2B5EF4-FFF2-40B4-BE49-F238E27FC236}">
                <a16:creationId xmlns:a16="http://schemas.microsoft.com/office/drawing/2014/main" xmlns="" id="{240A67D7-3BC4-4DC6-ABC8-4D7231A884A1}"/>
              </a:ext>
            </a:extLst>
          </p:cNvPr>
          <p:cNvSpPr/>
          <p:nvPr/>
        </p:nvSpPr>
        <p:spPr>
          <a:xfrm>
            <a:off x="1847543" y="3235841"/>
            <a:ext cx="4000942" cy="936104"/>
          </a:xfrm>
          <a:prstGeom prst="wedgeRoundRectCallout">
            <a:avLst>
              <a:gd name="adj1" fmla="val -55557"/>
              <a:gd name="adj2" fmla="val 2794"/>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chemeClr val="tx1"/>
                </a:solidFill>
              </a:rPr>
              <a:t>She is clearly embarrassed because she is blushing.</a:t>
            </a:r>
          </a:p>
        </p:txBody>
      </p:sp>
      <p:sp>
        <p:nvSpPr>
          <p:cNvPr id="11" name="Speech Bubble: Rectangle with Corners Rounded 10">
            <a:extLst>
              <a:ext uri="{FF2B5EF4-FFF2-40B4-BE49-F238E27FC236}">
                <a16:creationId xmlns:a16="http://schemas.microsoft.com/office/drawing/2014/main" xmlns="" id="{AA00A981-7F7B-4C2A-B176-B17E2B352DAD}"/>
              </a:ext>
            </a:extLst>
          </p:cNvPr>
          <p:cNvSpPr/>
          <p:nvPr/>
        </p:nvSpPr>
        <p:spPr>
          <a:xfrm>
            <a:off x="2308498" y="4221088"/>
            <a:ext cx="4527004" cy="741432"/>
          </a:xfrm>
          <a:prstGeom prst="wedgeRoundRectCallout">
            <a:avLst>
              <a:gd name="adj1" fmla="val 59508"/>
              <a:gd name="adj2" fmla="val -104765"/>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chemeClr val="tx1"/>
                </a:solidFill>
              </a:rPr>
              <a:t>I disagree. I think she is angry.</a:t>
            </a:r>
          </a:p>
        </p:txBody>
      </p:sp>
      <p:sp>
        <p:nvSpPr>
          <p:cNvPr id="3" name="Rectangle 2">
            <a:extLst>
              <a:ext uri="{FF2B5EF4-FFF2-40B4-BE49-F238E27FC236}">
                <a16:creationId xmlns:a16="http://schemas.microsoft.com/office/drawing/2014/main" xmlns="" id="{DEF849D0-3735-4633-BF20-11F9B25FD082}"/>
              </a:ext>
            </a:extLst>
          </p:cNvPr>
          <p:cNvSpPr/>
          <p:nvPr/>
        </p:nvSpPr>
        <p:spPr>
          <a:xfrm>
            <a:off x="893450" y="5352716"/>
            <a:ext cx="7353300" cy="7414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dirty="0">
                <a:solidFill>
                  <a:schemeClr val="tx1"/>
                </a:solidFill>
              </a:rPr>
              <a:t>Both of them could be right. The problem is that there is not enough context for either of them to be sure.</a:t>
            </a:r>
          </a:p>
        </p:txBody>
      </p:sp>
    </p:spTree>
    <p:extLst>
      <p:ext uri="{BB962C8B-B14F-4D97-AF65-F5344CB8AC3E}">
        <p14:creationId xmlns:p14="http://schemas.microsoft.com/office/powerpoint/2010/main" val="269639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1172</Words>
  <Application>Microsoft Macintosh PowerPoint</Application>
  <PresentationFormat>On-screen Show (4:3)</PresentationFormat>
  <Paragraphs>107</Paragraphs>
  <Slides>11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Wingdings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LUrquhart</dc:creator>
  <cp:lastModifiedBy>Hope McAdam</cp:lastModifiedBy>
  <cp:revision>40</cp:revision>
  <dcterms:created xsi:type="dcterms:W3CDTF">2017-05-25T11:14:28Z</dcterms:created>
  <dcterms:modified xsi:type="dcterms:W3CDTF">2021-01-31T16:24:33Z</dcterms:modified>
</cp:coreProperties>
</file>